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0"/>
  </p:notes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 id="275" r:id="rId75"/>
    <p:sldId id="276" r:id="rId76"/>
    <p:sldId id="277" r:id="rId77"/>
    <p:sldId id="278" r:id="rId78"/>
    <p:sldId id="279" r:id="rId79"/>
  </p:sldIdLst>
  <p:sldSz cx="18288000" cy="10287000"/>
  <p:notesSz cx="6858000" cy="9144000"/>
  <p:embeddedFontLst>
    <p:embeddedFont>
      <p:font typeface="Alfa Slab One" charset="1" panose="00000500000000000000"/>
      <p:regular r:id="rId6"/>
    </p:embeddedFont>
    <p:embeddedFont>
      <p:font typeface="Alfa Slab One Italics" charset="1" panose="000005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Kelvinch" charset="1" panose="02050503040506020203"/>
      <p:regular r:id="rId12"/>
    </p:embeddedFont>
    <p:embeddedFont>
      <p:font typeface="Kelvinch Bold" charset="1" panose="02050803050506020203"/>
      <p:regular r:id="rId13"/>
    </p:embeddedFont>
    <p:embeddedFont>
      <p:font typeface="Kelvinch Italics" charset="1" panose="02050503040506090203"/>
      <p:regular r:id="rId14"/>
    </p:embeddedFont>
    <p:embeddedFont>
      <p:font typeface="Kelvinch Bold Italics" charset="1" panose="02050803050506090203"/>
      <p:regular r:id="rId15"/>
    </p:embeddedFont>
    <p:embeddedFont>
      <p:font typeface="Niramit" charset="1" panose="00000500000000000000"/>
      <p:regular r:id="rId16"/>
    </p:embeddedFont>
    <p:embeddedFont>
      <p:font typeface="Niramit Italics" charset="1" panose="00000500000000000000"/>
      <p:regular r:id="rId17"/>
    </p:embeddedFont>
    <p:embeddedFont>
      <p:font typeface="Niramit Extra-Light" charset="1" panose="00000300000000000000"/>
      <p:regular r:id="rId18"/>
    </p:embeddedFont>
    <p:embeddedFont>
      <p:font typeface="Niramit Extra-Light Italics" charset="1" panose="00000300000000000000"/>
      <p:regular r:id="rId19"/>
    </p:embeddedFont>
    <p:embeddedFont>
      <p:font typeface="Noto Serif Display" charset="1" panose="02020502080505020204"/>
      <p:regular r:id="rId20"/>
    </p:embeddedFont>
    <p:embeddedFont>
      <p:font typeface="Noto Serif Display Bold" charset="1" panose="02020802080505020204"/>
      <p:regular r:id="rId21"/>
    </p:embeddedFont>
    <p:embeddedFont>
      <p:font typeface="Noto Serif Display Italics" charset="1" panose="02020502080505090204"/>
      <p:regular r:id="rId22"/>
    </p:embeddedFont>
    <p:embeddedFont>
      <p:font typeface="Noto Serif Display Bold Italics" charset="1" panose="02020802080505090204"/>
      <p:regular r:id="rId23"/>
    </p:embeddedFont>
    <p:embeddedFont>
      <p:font typeface="Noto Serif Display Thin" charset="1" panose="02020202080505020204"/>
      <p:regular r:id="rId24"/>
    </p:embeddedFont>
    <p:embeddedFont>
      <p:font typeface="Noto Serif Display Thin Italics" charset="1" panose="02020202080505090204"/>
      <p:regular r:id="rId25"/>
    </p:embeddedFont>
    <p:embeddedFont>
      <p:font typeface="Noto Serif Display Extra-Light" charset="1" panose="02020302080505020204"/>
      <p:regular r:id="rId26"/>
    </p:embeddedFont>
    <p:embeddedFont>
      <p:font typeface="Noto Serif Display Extra-Light Italics" charset="1" panose="02020302080505090204"/>
      <p:regular r:id="rId27"/>
    </p:embeddedFont>
    <p:embeddedFont>
      <p:font typeface="Noto Serif Display Light" charset="1" panose="02020402080505020204"/>
      <p:regular r:id="rId28"/>
    </p:embeddedFont>
    <p:embeddedFont>
      <p:font typeface="Noto Serif Display Light Italics" charset="1" panose="02020402080505090204"/>
      <p:regular r:id="rId29"/>
    </p:embeddedFont>
    <p:embeddedFont>
      <p:font typeface="Noto Serif Display Medium" charset="1" panose="02020602080505020204"/>
      <p:regular r:id="rId30"/>
    </p:embeddedFont>
    <p:embeddedFont>
      <p:font typeface="Noto Serif Display Medium Italics" charset="1" panose="02020602080505090204"/>
      <p:regular r:id="rId31"/>
    </p:embeddedFont>
    <p:embeddedFont>
      <p:font typeface="Noto Serif Display Semi-Bold" charset="1" panose="02020702080505020204"/>
      <p:regular r:id="rId32"/>
    </p:embeddedFont>
    <p:embeddedFont>
      <p:font typeface="Noto Serif Display Semi-Bold Italics" charset="1" panose="02020702080505090204"/>
      <p:regular r:id="rId33"/>
    </p:embeddedFont>
    <p:embeddedFont>
      <p:font typeface="Noto Serif Display Ultra-Bold" charset="1" panose="02020902080505020204"/>
      <p:regular r:id="rId34"/>
    </p:embeddedFont>
    <p:embeddedFont>
      <p:font typeface="Noto Serif Display Ultra-Bold Italics" charset="1" panose="02020902080505090204"/>
      <p:regular r:id="rId35"/>
    </p:embeddedFont>
    <p:embeddedFont>
      <p:font typeface="Noto Serif Display Heavy" charset="1" panose="02020A02080505020204"/>
      <p:regular r:id="rId36"/>
    </p:embeddedFont>
    <p:embeddedFont>
      <p:font typeface="Noto Serif Display Heavy Italics" charset="1" panose="02020A02080505090204"/>
      <p:regular r:id="rId37"/>
    </p:embeddedFont>
    <p:embeddedFont>
      <p:font typeface="Montserrat" charset="1" panose="00000500000000000000"/>
      <p:regular r:id="rId38"/>
    </p:embeddedFont>
    <p:embeddedFont>
      <p:font typeface="Montserrat Bold" charset="1" panose="00000800000000000000"/>
      <p:regular r:id="rId39"/>
    </p:embeddedFont>
    <p:embeddedFont>
      <p:font typeface="Montserrat Italics" charset="1" panose="00000500000000000000"/>
      <p:regular r:id="rId40"/>
    </p:embeddedFont>
    <p:embeddedFont>
      <p:font typeface="Montserrat Bold Italics" charset="1" panose="00000800000000000000"/>
      <p:regular r:id="rId41"/>
    </p:embeddedFont>
    <p:embeddedFont>
      <p:font typeface="Montserrat Thin" charset="1" panose="00000300000000000000"/>
      <p:regular r:id="rId42"/>
    </p:embeddedFont>
    <p:embeddedFont>
      <p:font typeface="Montserrat Thin Italics" charset="1" panose="00000300000000000000"/>
      <p:regular r:id="rId43"/>
    </p:embeddedFont>
    <p:embeddedFont>
      <p:font typeface="Montserrat Extra-Light" charset="1" panose="00000300000000000000"/>
      <p:regular r:id="rId44"/>
    </p:embeddedFont>
    <p:embeddedFont>
      <p:font typeface="Montserrat Extra-Light Italics" charset="1" panose="00000300000000000000"/>
      <p:regular r:id="rId45"/>
    </p:embeddedFont>
    <p:embeddedFont>
      <p:font typeface="Montserrat Light" charset="1" panose="00000400000000000000"/>
      <p:regular r:id="rId46"/>
    </p:embeddedFont>
    <p:embeddedFont>
      <p:font typeface="Montserrat Light Italics" charset="1" panose="00000400000000000000"/>
      <p:regular r:id="rId47"/>
    </p:embeddedFont>
    <p:embeddedFont>
      <p:font typeface="Montserrat Medium" charset="1" panose="00000600000000000000"/>
      <p:regular r:id="rId48"/>
    </p:embeddedFont>
    <p:embeddedFont>
      <p:font typeface="Montserrat Medium Italics" charset="1" panose="00000600000000000000"/>
      <p:regular r:id="rId49"/>
    </p:embeddedFont>
    <p:embeddedFont>
      <p:font typeface="Montserrat Semi-Bold" charset="1" panose="00000700000000000000"/>
      <p:regular r:id="rId50"/>
    </p:embeddedFont>
    <p:embeddedFont>
      <p:font typeface="Montserrat Semi-Bold Italics" charset="1" panose="00000700000000000000"/>
      <p:regular r:id="rId51"/>
    </p:embeddedFont>
    <p:embeddedFont>
      <p:font typeface="Montserrat Ultra-Bold" charset="1" panose="00000900000000000000"/>
      <p:regular r:id="rId52"/>
    </p:embeddedFont>
    <p:embeddedFont>
      <p:font typeface="Montserrat Ultra-Bold Italics" charset="1" panose="00000900000000000000"/>
      <p:regular r:id="rId53"/>
    </p:embeddedFont>
    <p:embeddedFont>
      <p:font typeface="Montserrat Heavy" charset="1" panose="00000A00000000000000"/>
      <p:regular r:id="rId54"/>
    </p:embeddedFont>
    <p:embeddedFont>
      <p:font typeface="Montserrat Heavy Italics" charset="1" panose="00000A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66" Target="slides/slide11.xml" Type="http://schemas.openxmlformats.org/officeDocument/2006/relationships/slide"/><Relationship Id="rId67" Target="slides/slide12.xml" Type="http://schemas.openxmlformats.org/officeDocument/2006/relationships/slide"/><Relationship Id="rId68" Target="slides/slide13.xml" Type="http://schemas.openxmlformats.org/officeDocument/2006/relationships/slide"/><Relationship Id="rId69" Target="slides/slide14.xml" Type="http://schemas.openxmlformats.org/officeDocument/2006/relationships/slide"/><Relationship Id="rId7" Target="fonts/font7.fntdata" Type="http://schemas.openxmlformats.org/officeDocument/2006/relationships/font"/><Relationship Id="rId70" Target="slides/slide15.xml" Type="http://schemas.openxmlformats.org/officeDocument/2006/relationships/slide"/><Relationship Id="rId71" Target="slides/slide16.xml" Type="http://schemas.openxmlformats.org/officeDocument/2006/relationships/slide"/><Relationship Id="rId72" Target="slides/slide17.xml" Type="http://schemas.openxmlformats.org/officeDocument/2006/relationships/slide"/><Relationship Id="rId73" Target="slides/slide18.xml" Type="http://schemas.openxmlformats.org/officeDocument/2006/relationships/slide"/><Relationship Id="rId74" Target="slides/slide19.xml" Type="http://schemas.openxmlformats.org/officeDocument/2006/relationships/slide"/><Relationship Id="rId75" Target="slides/slide20.xml" Type="http://schemas.openxmlformats.org/officeDocument/2006/relationships/slide"/><Relationship Id="rId76" Target="slides/slide21.xml" Type="http://schemas.openxmlformats.org/officeDocument/2006/relationships/slide"/><Relationship Id="rId77" Target="slides/slide22.xml" Type="http://schemas.openxmlformats.org/officeDocument/2006/relationships/slide"/><Relationship Id="rId78" Target="slides/slide23.xml" Type="http://schemas.openxmlformats.org/officeDocument/2006/relationships/slide"/><Relationship Id="rId79" Target="slides/slide24.xml" Type="http://schemas.openxmlformats.org/officeDocument/2006/relationships/slide"/><Relationship Id="rId8" Target="fonts/font8.fntdata" Type="http://schemas.openxmlformats.org/officeDocument/2006/relationships/font"/><Relationship Id="rId80" Target="notesMasters/notesMaster1.xml" Type="http://schemas.openxmlformats.org/officeDocument/2006/relationships/notesMaster"/><Relationship Id="rId81" Target="theme/theme2.xml" Type="http://schemas.openxmlformats.org/officeDocument/2006/relationships/theme"/><Relationship Id="rId82" Target="notesSlides/notesSlide1.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flipH="true">
            <a:off x="-169817" y="0"/>
            <a:ext cx="7799809" cy="4238950"/>
          </a:xfrm>
          <a:prstGeom prst="line">
            <a:avLst/>
          </a:prstGeom>
          <a:ln cap="rnd" w="19050">
            <a:solidFill>
              <a:srgbClr val="3F3533"/>
            </a:solidFill>
            <a:prstDash val="solid"/>
            <a:headEnd type="none" len="sm" w="sm"/>
            <a:tailEnd type="none" len="sm" w="sm"/>
          </a:ln>
        </p:spPr>
      </p:sp>
      <p:sp>
        <p:nvSpPr>
          <p:cNvPr name="TextBox 4" id="4"/>
          <p:cNvSpPr txBox="true"/>
          <p:nvPr/>
        </p:nvSpPr>
        <p:spPr>
          <a:xfrm rot="0">
            <a:off x="3313950" y="892300"/>
            <a:ext cx="13945350" cy="3943350"/>
          </a:xfrm>
          <a:prstGeom prst="rect">
            <a:avLst/>
          </a:prstGeom>
        </p:spPr>
        <p:txBody>
          <a:bodyPr anchor="t" rtlCol="false" tIns="0" lIns="0" bIns="0" rIns="0">
            <a:spAutoFit/>
          </a:bodyPr>
          <a:lstStyle/>
          <a:p>
            <a:pPr algn="r">
              <a:lnSpc>
                <a:spcPts val="15600"/>
              </a:lnSpc>
            </a:pPr>
            <a:r>
              <a:rPr lang="en-US" sz="13000">
                <a:solidFill>
                  <a:srgbClr val="000000"/>
                </a:solidFill>
                <a:latin typeface="Kelvinch"/>
              </a:rPr>
              <a:t>IRIS RECOGNITION</a:t>
            </a:r>
          </a:p>
        </p:txBody>
      </p:sp>
      <p:sp>
        <p:nvSpPr>
          <p:cNvPr name="TextBox 5" id="5"/>
          <p:cNvSpPr txBox="true"/>
          <p:nvPr/>
        </p:nvSpPr>
        <p:spPr>
          <a:xfrm rot="0">
            <a:off x="762000" y="4924659"/>
            <a:ext cx="16230600" cy="4343400"/>
          </a:xfrm>
          <a:prstGeom prst="rect">
            <a:avLst/>
          </a:prstGeom>
        </p:spPr>
        <p:txBody>
          <a:bodyPr anchor="t" rtlCol="false" tIns="0" lIns="0" bIns="0" rIns="0">
            <a:spAutoFit/>
          </a:bodyPr>
          <a:lstStyle/>
          <a:p>
            <a:pPr>
              <a:lnSpc>
                <a:spcPts val="4319"/>
              </a:lnSpc>
            </a:pPr>
            <a:r>
              <a:rPr lang="en-US" sz="3599">
                <a:solidFill>
                  <a:srgbClr val="000000"/>
                </a:solidFill>
                <a:latin typeface="Montserrat"/>
              </a:rPr>
              <a:t>BIOMETRIC RECOGNITION SYSTEMS</a:t>
            </a:r>
          </a:p>
          <a:p>
            <a:pPr>
              <a:lnSpc>
                <a:spcPts val="4319"/>
              </a:lnSpc>
            </a:pPr>
            <a:r>
              <a:rPr lang="en-US" sz="3599">
                <a:solidFill>
                  <a:srgbClr val="000000"/>
                </a:solidFill>
                <a:latin typeface="Montserrat"/>
              </a:rPr>
              <a:t>GV: TS. Huỳnh Ngọc Tú - Nhập môn bảo mật thông tin</a:t>
            </a:r>
          </a:p>
          <a:p>
            <a:pPr>
              <a:lnSpc>
                <a:spcPts val="4319"/>
              </a:lnSpc>
            </a:pPr>
          </a:p>
          <a:p>
            <a:pPr>
              <a:lnSpc>
                <a:spcPts val="4319"/>
              </a:lnSpc>
            </a:pPr>
            <a:r>
              <a:rPr lang="en-US" sz="3599">
                <a:solidFill>
                  <a:srgbClr val="000000"/>
                </a:solidFill>
                <a:latin typeface="Montserrat"/>
              </a:rPr>
              <a:t>Group 1:</a:t>
            </a:r>
          </a:p>
          <a:p>
            <a:pPr>
              <a:lnSpc>
                <a:spcPts val="4319"/>
              </a:lnSpc>
            </a:pPr>
          </a:p>
          <a:p>
            <a:pPr>
              <a:lnSpc>
                <a:spcPts val="4319"/>
              </a:lnSpc>
            </a:pPr>
            <a:r>
              <a:rPr lang="en-US" sz="3599">
                <a:solidFill>
                  <a:srgbClr val="000000"/>
                </a:solidFill>
                <a:latin typeface="Montserrat"/>
              </a:rPr>
              <a:t>Nguyễn Vũ Gia Phương - 52200205 </a:t>
            </a:r>
          </a:p>
          <a:p>
            <a:pPr>
              <a:lnSpc>
                <a:spcPts val="4319"/>
              </a:lnSpc>
            </a:pPr>
            <a:r>
              <a:rPr lang="en-US" sz="3599">
                <a:solidFill>
                  <a:srgbClr val="000000"/>
                </a:solidFill>
                <a:latin typeface="Montserrat"/>
              </a:rPr>
              <a:t>Nguyễn Thanh Sơn - 52200287</a:t>
            </a:r>
          </a:p>
          <a:p>
            <a:pPr>
              <a:lnSpc>
                <a:spcPts val="4319"/>
              </a:lnSpc>
            </a:pPr>
            <a:r>
              <a:rPr lang="en-US" sz="3599">
                <a:solidFill>
                  <a:srgbClr val="000000"/>
                </a:solidFill>
                <a:latin typeface="Montserrat"/>
              </a:rPr>
              <a:t>Mai Nguyễn Phương Trang - 52200051</a:t>
            </a:r>
          </a:p>
        </p:txBody>
      </p:sp>
      <p:sp>
        <p:nvSpPr>
          <p:cNvPr name="Freeform 6" id="6"/>
          <p:cNvSpPr/>
          <p:nvPr/>
        </p:nvSpPr>
        <p:spPr>
          <a:xfrm flipH="false" flipV="false" rot="0">
            <a:off x="0" y="-8369"/>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AutoShape 7" id="7"/>
          <p:cNvSpPr/>
          <p:nvPr/>
        </p:nvSpPr>
        <p:spPr>
          <a:xfrm flipH="true">
            <a:off x="11582215" y="5545681"/>
            <a:ext cx="7799809" cy="4238950"/>
          </a:xfrm>
          <a:prstGeom prst="line">
            <a:avLst/>
          </a:prstGeom>
          <a:ln cap="rnd" w="19050">
            <a:solidFill>
              <a:srgbClr val="3F3533"/>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8805">
            <a:off x="14520320" y="1054725"/>
            <a:ext cx="4577760" cy="0"/>
          </a:xfrm>
          <a:prstGeom prst="line">
            <a:avLst/>
          </a:prstGeom>
          <a:ln cap="rnd" w="19050">
            <a:solidFill>
              <a:srgbClr val="3F3533"/>
            </a:solidFill>
            <a:prstDash val="solid"/>
            <a:headEnd type="none" len="sm" w="sm"/>
            <a:tailEnd type="none" len="sm" w="sm"/>
          </a:ln>
        </p:spPr>
      </p:sp>
      <p:sp>
        <p:nvSpPr>
          <p:cNvPr name="AutoShape 5" id="5"/>
          <p:cNvSpPr/>
          <p:nvPr/>
        </p:nvSpPr>
        <p:spPr>
          <a:xfrm flipH="true">
            <a:off x="5998325" y="4239434"/>
            <a:ext cx="19050" cy="4650821"/>
          </a:xfrm>
          <a:prstGeom prst="line">
            <a:avLst/>
          </a:prstGeom>
          <a:ln cap="rnd" w="19050">
            <a:solidFill>
              <a:srgbClr val="3F3533"/>
            </a:solidFill>
            <a:prstDash val="solid"/>
            <a:headEnd type="none" len="sm" w="sm"/>
            <a:tailEnd type="none" len="sm" w="sm"/>
          </a:ln>
        </p:spPr>
      </p:sp>
      <p:sp>
        <p:nvSpPr>
          <p:cNvPr name="TextBox 6" id="6"/>
          <p:cNvSpPr txBox="true"/>
          <p:nvPr/>
        </p:nvSpPr>
        <p:spPr>
          <a:xfrm rot="0">
            <a:off x="3154725" y="819920"/>
            <a:ext cx="11978550" cy="2114550"/>
          </a:xfrm>
          <a:prstGeom prst="rect">
            <a:avLst/>
          </a:prstGeom>
        </p:spPr>
        <p:txBody>
          <a:bodyPr anchor="t" rtlCol="false" tIns="0" lIns="0" bIns="0" rIns="0">
            <a:spAutoFit/>
          </a:bodyPr>
          <a:lstStyle/>
          <a:p>
            <a:pPr algn="ctr">
              <a:lnSpc>
                <a:spcPts val="8399"/>
              </a:lnSpc>
            </a:pPr>
            <a:r>
              <a:rPr lang="en-US" sz="6999">
                <a:solidFill>
                  <a:srgbClr val="000000"/>
                </a:solidFill>
                <a:latin typeface="Kelvinch Bold"/>
              </a:rPr>
              <a:t>Biometric recognition systems</a:t>
            </a:r>
          </a:p>
        </p:txBody>
      </p:sp>
      <p:sp>
        <p:nvSpPr>
          <p:cNvPr name="TextBox 7" id="7"/>
          <p:cNvSpPr txBox="true"/>
          <p:nvPr/>
        </p:nvSpPr>
        <p:spPr>
          <a:xfrm rot="0">
            <a:off x="760050" y="3182120"/>
            <a:ext cx="9742350" cy="742950"/>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1.5 Rủi ro</a:t>
            </a:r>
          </a:p>
        </p:txBody>
      </p:sp>
      <p:sp>
        <p:nvSpPr>
          <p:cNvPr name="Freeform 8" id="8"/>
          <p:cNvSpPr/>
          <p:nvPr/>
        </p:nvSpPr>
        <p:spPr>
          <a:xfrm flipH="false" flipV="false" rot="0">
            <a:off x="-33495" y="-133463"/>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TextBox 9" id="9"/>
          <p:cNvSpPr txBox="true"/>
          <p:nvPr/>
        </p:nvSpPr>
        <p:spPr>
          <a:xfrm rot="0">
            <a:off x="1028700" y="4229870"/>
            <a:ext cx="4602525" cy="4328160"/>
          </a:xfrm>
          <a:prstGeom prst="rect">
            <a:avLst/>
          </a:prstGeom>
        </p:spPr>
        <p:txBody>
          <a:bodyPr anchor="t" rtlCol="false" tIns="0" lIns="0" bIns="0" rIns="0">
            <a:spAutoFit/>
          </a:bodyPr>
          <a:lstStyle/>
          <a:p>
            <a:pPr>
              <a:lnSpc>
                <a:spcPts val="4919"/>
              </a:lnSpc>
            </a:pPr>
            <a:r>
              <a:rPr lang="en-US" sz="3999" spc="47">
                <a:solidFill>
                  <a:srgbClr val="000000"/>
                </a:solidFill>
                <a:latin typeface="Montserrat"/>
              </a:rPr>
              <a:t>- Thông tin cá nhân của người dùng dễ bị rò rỉ.</a:t>
            </a:r>
          </a:p>
          <a:p>
            <a:pPr>
              <a:lnSpc>
                <a:spcPts val="4919"/>
              </a:lnSpc>
            </a:pPr>
          </a:p>
          <a:p>
            <a:pPr>
              <a:lnSpc>
                <a:spcPts val="4919"/>
              </a:lnSpc>
            </a:pPr>
            <a:r>
              <a:rPr lang="en-US" sz="3999" spc="47">
                <a:solidFill>
                  <a:srgbClr val="000000"/>
                </a:solidFill>
                <a:latin typeface="Montserrat"/>
              </a:rPr>
              <a:t>- Khả năng giả mạo, đánh cắp danh tính.</a:t>
            </a:r>
          </a:p>
        </p:txBody>
      </p:sp>
      <p:sp>
        <p:nvSpPr>
          <p:cNvPr name="TextBox 10" id="10"/>
          <p:cNvSpPr txBox="true"/>
          <p:nvPr/>
        </p:nvSpPr>
        <p:spPr>
          <a:xfrm rot="0">
            <a:off x="6688638" y="4324052"/>
            <a:ext cx="11035437" cy="2470785"/>
          </a:xfrm>
          <a:prstGeom prst="rect">
            <a:avLst/>
          </a:prstGeom>
        </p:spPr>
        <p:txBody>
          <a:bodyPr anchor="t" rtlCol="false" tIns="0" lIns="0" bIns="0" rIns="0">
            <a:spAutoFit/>
          </a:bodyPr>
          <a:lstStyle/>
          <a:p>
            <a:pPr>
              <a:lnSpc>
                <a:spcPts val="4919"/>
              </a:lnSpc>
            </a:pPr>
            <a:r>
              <a:rPr lang="en-US" sz="3999" spc="47">
                <a:solidFill>
                  <a:srgbClr val="000000"/>
                </a:solidFill>
                <a:latin typeface="Montserrat"/>
              </a:rPr>
              <a:t>Văn phòng Quản lý Nhân sự Hoa Kỳ bị tội phạm lấy đi dấu vân tay của 5,6 triệu nhân viên chính phủ, khiến họ bị đánh cắp danh tính.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8805">
            <a:off x="-862430" y="9304375"/>
            <a:ext cx="4577760" cy="0"/>
          </a:xfrm>
          <a:prstGeom prst="line">
            <a:avLst/>
          </a:prstGeom>
          <a:ln cap="rnd" w="19050">
            <a:solidFill>
              <a:srgbClr val="3F3533"/>
            </a:solidFill>
            <a:prstDash val="solid"/>
            <a:headEnd type="none" len="sm" w="sm"/>
            <a:tailEnd type="none" len="sm" w="sm"/>
          </a:ln>
        </p:spPr>
      </p:sp>
      <p:sp>
        <p:nvSpPr>
          <p:cNvPr name="AutoShape 5" id="5"/>
          <p:cNvSpPr/>
          <p:nvPr/>
        </p:nvSpPr>
        <p:spPr>
          <a:xfrm rot="1878805">
            <a:off x="14520320" y="1054725"/>
            <a:ext cx="4577760" cy="0"/>
          </a:xfrm>
          <a:prstGeom prst="line">
            <a:avLst/>
          </a:prstGeom>
          <a:ln cap="rnd" w="19050">
            <a:solidFill>
              <a:srgbClr val="3F3533"/>
            </a:solidFill>
            <a:prstDash val="solid"/>
            <a:headEnd type="none" len="sm" w="sm"/>
            <a:tailEnd type="none" len="sm" w="sm"/>
          </a:ln>
        </p:spPr>
      </p:sp>
      <p:sp>
        <p:nvSpPr>
          <p:cNvPr name="AutoShape 6" id="6"/>
          <p:cNvSpPr/>
          <p:nvPr/>
        </p:nvSpPr>
        <p:spPr>
          <a:xfrm rot="8921194">
            <a:off x="14546496" y="9258801"/>
            <a:ext cx="4577760" cy="0"/>
          </a:xfrm>
          <a:prstGeom prst="line">
            <a:avLst/>
          </a:prstGeom>
          <a:ln cap="rnd" w="19050">
            <a:solidFill>
              <a:srgbClr val="3F3533"/>
            </a:solidFill>
            <a:prstDash val="solid"/>
            <a:headEnd type="none" len="sm" w="sm"/>
            <a:tailEnd type="none" len="sm" w="sm"/>
          </a:ln>
        </p:spPr>
      </p:sp>
      <p:sp>
        <p:nvSpPr>
          <p:cNvPr name="AutoShape 7" id="7"/>
          <p:cNvSpPr/>
          <p:nvPr/>
        </p:nvSpPr>
        <p:spPr>
          <a:xfrm rot="8921194">
            <a:off x="-836254" y="1009151"/>
            <a:ext cx="4577760" cy="0"/>
          </a:xfrm>
          <a:prstGeom prst="line">
            <a:avLst/>
          </a:prstGeom>
          <a:ln cap="rnd" w="19050">
            <a:solidFill>
              <a:srgbClr val="3F3533"/>
            </a:solidFill>
            <a:prstDash val="solid"/>
            <a:headEnd type="none" len="sm" w="sm"/>
            <a:tailEnd type="none" len="sm" w="sm"/>
          </a:ln>
        </p:spPr>
      </p:sp>
      <p:sp>
        <p:nvSpPr>
          <p:cNvPr name="TextBox 8" id="8"/>
          <p:cNvSpPr txBox="true"/>
          <p:nvPr/>
        </p:nvSpPr>
        <p:spPr>
          <a:xfrm rot="0">
            <a:off x="7386625" y="3164285"/>
            <a:ext cx="8488050" cy="3019425"/>
          </a:xfrm>
          <a:prstGeom prst="rect">
            <a:avLst/>
          </a:prstGeom>
        </p:spPr>
        <p:txBody>
          <a:bodyPr anchor="t" rtlCol="false" tIns="0" lIns="0" bIns="0" rIns="0">
            <a:spAutoFit/>
          </a:bodyPr>
          <a:lstStyle/>
          <a:p>
            <a:pPr algn="l">
              <a:lnSpc>
                <a:spcPts val="11999"/>
              </a:lnSpc>
            </a:pPr>
            <a:r>
              <a:rPr lang="en-US" sz="9999">
                <a:solidFill>
                  <a:srgbClr val="000000"/>
                </a:solidFill>
                <a:latin typeface="Kelvinch Bold"/>
              </a:rPr>
              <a:t>Iris recognition</a:t>
            </a:r>
          </a:p>
        </p:txBody>
      </p:sp>
      <p:sp>
        <p:nvSpPr>
          <p:cNvPr name="Freeform 9" id="9"/>
          <p:cNvSpPr/>
          <p:nvPr/>
        </p:nvSpPr>
        <p:spPr>
          <a:xfrm flipH="false" flipV="false" rot="0">
            <a:off x="1683725" y="2560125"/>
            <a:ext cx="5131950" cy="5166750"/>
          </a:xfrm>
          <a:custGeom>
            <a:avLst/>
            <a:gdLst/>
            <a:ahLst/>
            <a:cxnLst/>
            <a:rect r="r" b="b" t="t" l="l"/>
            <a:pathLst>
              <a:path h="5166750" w="5131950">
                <a:moveTo>
                  <a:pt x="0" y="0"/>
                </a:moveTo>
                <a:lnTo>
                  <a:pt x="5131950" y="0"/>
                </a:lnTo>
                <a:lnTo>
                  <a:pt x="5131950" y="5166750"/>
                </a:lnTo>
                <a:lnTo>
                  <a:pt x="0" y="5166750"/>
                </a:lnTo>
                <a:lnTo>
                  <a:pt x="0" y="0"/>
                </a:lnTo>
                <a:close/>
              </a:path>
            </a:pathLst>
          </a:custGeom>
          <a:blipFill>
            <a:blip r:embed="rId2"/>
            <a:stretch>
              <a:fillRect l="-11525" t="0" r="-11525" b="0"/>
            </a:stretch>
          </a:blipFill>
        </p:spPr>
      </p:sp>
      <p:sp>
        <p:nvSpPr>
          <p:cNvPr name="TextBox 10" id="10"/>
          <p:cNvSpPr txBox="true"/>
          <p:nvPr/>
        </p:nvSpPr>
        <p:spPr>
          <a:xfrm rot="0">
            <a:off x="7386625" y="6419283"/>
            <a:ext cx="6058495" cy="659892"/>
          </a:xfrm>
          <a:prstGeom prst="rect">
            <a:avLst/>
          </a:prstGeom>
        </p:spPr>
        <p:txBody>
          <a:bodyPr anchor="t" rtlCol="false" tIns="0" lIns="0" bIns="0" rIns="0">
            <a:spAutoFit/>
          </a:bodyPr>
          <a:lstStyle/>
          <a:p>
            <a:pPr algn="ctr">
              <a:lnSpc>
                <a:spcPts val="5288"/>
              </a:lnSpc>
              <a:spcBef>
                <a:spcPct val="0"/>
              </a:spcBef>
            </a:pPr>
            <a:r>
              <a:rPr lang="en-US" sz="4299" spc="51">
                <a:solidFill>
                  <a:srgbClr val="000000"/>
                </a:solidFill>
                <a:latin typeface="Montserrat"/>
              </a:rPr>
              <a:t>Nhận diện mống mắt</a:t>
            </a:r>
          </a:p>
        </p:txBody>
      </p:sp>
      <p:sp>
        <p:nvSpPr>
          <p:cNvPr name="Freeform 11" id="11"/>
          <p:cNvSpPr/>
          <p:nvPr/>
        </p:nvSpPr>
        <p:spPr>
          <a:xfrm flipH="false" flipV="false" rot="0">
            <a:off x="0" y="0"/>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Freeform 3" id="3"/>
          <p:cNvSpPr/>
          <p:nvPr/>
        </p:nvSpPr>
        <p:spPr>
          <a:xfrm flipH="false" flipV="false" rot="0">
            <a:off x="9144000" y="1901878"/>
            <a:ext cx="8403939" cy="7736992"/>
          </a:xfrm>
          <a:custGeom>
            <a:avLst/>
            <a:gdLst/>
            <a:ahLst/>
            <a:cxnLst/>
            <a:rect r="r" b="b" t="t" l="l"/>
            <a:pathLst>
              <a:path h="7736992" w="8403939">
                <a:moveTo>
                  <a:pt x="0" y="0"/>
                </a:moveTo>
                <a:lnTo>
                  <a:pt x="8403939" y="0"/>
                </a:lnTo>
                <a:lnTo>
                  <a:pt x="8403939" y="7736993"/>
                </a:lnTo>
                <a:lnTo>
                  <a:pt x="0" y="7736993"/>
                </a:lnTo>
                <a:lnTo>
                  <a:pt x="0" y="0"/>
                </a:lnTo>
                <a:close/>
              </a:path>
            </a:pathLst>
          </a:custGeom>
          <a:blipFill>
            <a:blip r:embed="rId3"/>
            <a:stretch>
              <a:fillRect l="-3230" t="0" r="0" b="-1717"/>
            </a:stretch>
          </a:blipFill>
        </p:spPr>
      </p:sp>
      <p:sp>
        <p:nvSpPr>
          <p:cNvPr name="Freeform 4" id="4"/>
          <p:cNvSpPr/>
          <p:nvPr/>
        </p:nvSpPr>
        <p:spPr>
          <a:xfrm flipH="false" flipV="false" rot="0">
            <a:off x="805580" y="1934306"/>
            <a:ext cx="8066947" cy="7704564"/>
          </a:xfrm>
          <a:custGeom>
            <a:avLst/>
            <a:gdLst/>
            <a:ahLst/>
            <a:cxnLst/>
            <a:rect r="r" b="b" t="t" l="l"/>
            <a:pathLst>
              <a:path h="7704564" w="8066947">
                <a:moveTo>
                  <a:pt x="0" y="0"/>
                </a:moveTo>
                <a:lnTo>
                  <a:pt x="8066947" y="0"/>
                </a:lnTo>
                <a:lnTo>
                  <a:pt x="8066947" y="7704565"/>
                </a:lnTo>
                <a:lnTo>
                  <a:pt x="0" y="7704565"/>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TextBox 3" id="3"/>
          <p:cNvSpPr txBox="true"/>
          <p:nvPr/>
        </p:nvSpPr>
        <p:spPr>
          <a:xfrm rot="0">
            <a:off x="1517875" y="981475"/>
            <a:ext cx="15252150" cy="1057275"/>
          </a:xfrm>
          <a:prstGeom prst="rect">
            <a:avLst/>
          </a:prstGeom>
        </p:spPr>
        <p:txBody>
          <a:bodyPr anchor="t" rtlCol="false" tIns="0" lIns="0" bIns="0" rIns="0">
            <a:spAutoFit/>
          </a:bodyPr>
          <a:lstStyle/>
          <a:p>
            <a:pPr algn="ctr">
              <a:lnSpc>
                <a:spcPts val="8399"/>
              </a:lnSpc>
            </a:pPr>
            <a:r>
              <a:rPr lang="en-US" sz="6999">
                <a:solidFill>
                  <a:srgbClr val="000000"/>
                </a:solidFill>
                <a:latin typeface="Kelvinch"/>
              </a:rPr>
              <a:t>Iris recognition</a:t>
            </a:r>
          </a:p>
        </p:txBody>
      </p:sp>
      <p:sp>
        <p:nvSpPr>
          <p:cNvPr name="TextBox 4" id="4"/>
          <p:cNvSpPr txBox="true"/>
          <p:nvPr/>
        </p:nvSpPr>
        <p:spPr>
          <a:xfrm rot="0">
            <a:off x="760050" y="3182120"/>
            <a:ext cx="9742350" cy="742950"/>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2.1 Khái niệm:</a:t>
            </a:r>
          </a:p>
        </p:txBody>
      </p:sp>
      <p:sp>
        <p:nvSpPr>
          <p:cNvPr name="TextBox 5" id="5"/>
          <p:cNvSpPr txBox="true"/>
          <p:nvPr/>
        </p:nvSpPr>
        <p:spPr>
          <a:xfrm rot="0">
            <a:off x="1040663" y="4325120"/>
            <a:ext cx="16218637" cy="4194175"/>
          </a:xfrm>
          <a:prstGeom prst="rect">
            <a:avLst/>
          </a:prstGeom>
        </p:spPr>
        <p:txBody>
          <a:bodyPr anchor="t" rtlCol="false" tIns="0" lIns="0" bIns="0" rIns="0">
            <a:spAutoFit/>
          </a:bodyPr>
          <a:lstStyle/>
          <a:p>
            <a:pPr>
              <a:lnSpc>
                <a:spcPts val="5599"/>
              </a:lnSpc>
            </a:pPr>
            <a:r>
              <a:rPr lang="en-US" sz="3999" spc="47">
                <a:solidFill>
                  <a:srgbClr val="000000"/>
                </a:solidFill>
                <a:latin typeface="Montserrat"/>
              </a:rPr>
              <a:t>- Phương pháp sinh trắc học sử dụng thuật toán hình ảnh để nhận dạng một người nào đó dựa vào cấu trúc phức tạp và độc nhất của mống mắt.</a:t>
            </a:r>
          </a:p>
          <a:p>
            <a:pPr>
              <a:lnSpc>
                <a:spcPts val="5599"/>
              </a:lnSpc>
            </a:pPr>
          </a:p>
          <a:p>
            <a:pPr>
              <a:lnSpc>
                <a:spcPts val="5599"/>
              </a:lnSpc>
            </a:pPr>
            <a:r>
              <a:rPr lang="en-US" sz="3999" spc="47">
                <a:solidFill>
                  <a:srgbClr val="000000"/>
                </a:solidFill>
                <a:latin typeface="Montserrat"/>
              </a:rPr>
              <a:t>- Phương pháp vẫn hoạt động bình thường kể cả khi người đeo kính hay sử dụng áp tròng hay giữa anh em sinh đôi.</a:t>
            </a:r>
          </a:p>
        </p:txBody>
      </p:sp>
      <p:sp>
        <p:nvSpPr>
          <p:cNvPr name="Freeform 6" id="6"/>
          <p:cNvSpPr/>
          <p:nvPr/>
        </p:nvSpPr>
        <p:spPr>
          <a:xfrm flipH="false" flipV="false" rot="0">
            <a:off x="0" y="-103127"/>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TextBox 3" id="3"/>
          <p:cNvSpPr txBox="true"/>
          <p:nvPr/>
        </p:nvSpPr>
        <p:spPr>
          <a:xfrm rot="0">
            <a:off x="1517875" y="981475"/>
            <a:ext cx="15252150" cy="1057275"/>
          </a:xfrm>
          <a:prstGeom prst="rect">
            <a:avLst/>
          </a:prstGeom>
        </p:spPr>
        <p:txBody>
          <a:bodyPr anchor="t" rtlCol="false" tIns="0" lIns="0" bIns="0" rIns="0">
            <a:spAutoFit/>
          </a:bodyPr>
          <a:lstStyle/>
          <a:p>
            <a:pPr algn="ctr">
              <a:lnSpc>
                <a:spcPts val="8399"/>
              </a:lnSpc>
            </a:pPr>
            <a:r>
              <a:rPr lang="en-US" sz="6999">
                <a:solidFill>
                  <a:srgbClr val="000000"/>
                </a:solidFill>
                <a:latin typeface="Kelvinch Bold"/>
              </a:rPr>
              <a:t>Iris Recognition</a:t>
            </a:r>
          </a:p>
        </p:txBody>
      </p:sp>
      <p:sp>
        <p:nvSpPr>
          <p:cNvPr name="TextBox 4" id="4"/>
          <p:cNvSpPr txBox="true"/>
          <p:nvPr/>
        </p:nvSpPr>
        <p:spPr>
          <a:xfrm rot="0">
            <a:off x="760050" y="3182120"/>
            <a:ext cx="8989009" cy="742950"/>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2.2 Ưu điểm và nhược điểm:</a:t>
            </a:r>
          </a:p>
        </p:txBody>
      </p:sp>
      <p:sp>
        <p:nvSpPr>
          <p:cNvPr name="TextBox 5" id="5"/>
          <p:cNvSpPr txBox="true"/>
          <p:nvPr/>
        </p:nvSpPr>
        <p:spPr>
          <a:xfrm rot="0">
            <a:off x="760050" y="4325120"/>
            <a:ext cx="8989009" cy="4899025"/>
          </a:xfrm>
          <a:prstGeom prst="rect">
            <a:avLst/>
          </a:prstGeom>
        </p:spPr>
        <p:txBody>
          <a:bodyPr anchor="t" rtlCol="false" tIns="0" lIns="0" bIns="0" rIns="0">
            <a:spAutoFit/>
          </a:bodyPr>
          <a:lstStyle/>
          <a:p>
            <a:pPr>
              <a:lnSpc>
                <a:spcPts val="5599"/>
              </a:lnSpc>
            </a:pPr>
            <a:r>
              <a:rPr lang="en-US" sz="3999" spc="47">
                <a:solidFill>
                  <a:srgbClr val="000000"/>
                </a:solidFill>
                <a:latin typeface="Montserrat"/>
              </a:rPr>
              <a:t>*</a:t>
            </a:r>
            <a:r>
              <a:rPr lang="en-US" sz="3999" spc="47">
                <a:solidFill>
                  <a:srgbClr val="000000"/>
                </a:solidFill>
                <a:latin typeface="Montserrat Bold"/>
              </a:rPr>
              <a:t>Ưu điểm</a:t>
            </a:r>
          </a:p>
          <a:p>
            <a:pPr>
              <a:lnSpc>
                <a:spcPts val="5599"/>
              </a:lnSpc>
            </a:pPr>
            <a:r>
              <a:rPr lang="en-US" sz="3999" spc="47">
                <a:solidFill>
                  <a:srgbClr val="000000"/>
                </a:solidFill>
                <a:latin typeface="Montserrat"/>
              </a:rPr>
              <a:t>- Phân biệt với mỗi người (kể cả anh em sinh đôi).</a:t>
            </a:r>
          </a:p>
          <a:p>
            <a:pPr>
              <a:lnSpc>
                <a:spcPts val="5599"/>
              </a:lnSpc>
            </a:pPr>
            <a:r>
              <a:rPr lang="en-US" sz="3999" spc="47">
                <a:solidFill>
                  <a:srgbClr val="000000"/>
                </a:solidFill>
                <a:latin typeface="Montserrat"/>
              </a:rPr>
              <a:t>- Không(ít) thay đổi theo thời gian.</a:t>
            </a:r>
          </a:p>
          <a:p>
            <a:pPr>
              <a:lnSpc>
                <a:spcPts val="5599"/>
              </a:lnSpc>
            </a:pPr>
            <a:r>
              <a:rPr lang="en-US" sz="3999" spc="47">
                <a:solidFill>
                  <a:srgbClr val="000000"/>
                </a:solidFill>
                <a:latin typeface="Montserrat"/>
              </a:rPr>
              <a:t>- Không  cần tiếp xúc trực tiếp.</a:t>
            </a:r>
          </a:p>
          <a:p>
            <a:pPr>
              <a:lnSpc>
                <a:spcPts val="5599"/>
              </a:lnSpc>
            </a:pPr>
            <a:r>
              <a:rPr lang="en-US" sz="3999" spc="47">
                <a:solidFill>
                  <a:srgbClr val="000000"/>
                </a:solidFill>
                <a:latin typeface="Montserrat"/>
              </a:rPr>
              <a:t>- Độ chính xác cao.</a:t>
            </a:r>
          </a:p>
          <a:p>
            <a:pPr>
              <a:lnSpc>
                <a:spcPts val="5599"/>
              </a:lnSpc>
            </a:pPr>
            <a:r>
              <a:rPr lang="en-US" sz="3999" spc="47">
                <a:solidFill>
                  <a:srgbClr val="000000"/>
                </a:solidFill>
                <a:latin typeface="Montserrat"/>
              </a:rPr>
              <a:t>- Khó giả mạo.</a:t>
            </a:r>
          </a:p>
        </p:txBody>
      </p:sp>
      <p:sp>
        <p:nvSpPr>
          <p:cNvPr name="Freeform 6" id="6"/>
          <p:cNvSpPr/>
          <p:nvPr/>
        </p:nvSpPr>
        <p:spPr>
          <a:xfrm flipH="false" flipV="false" rot="0">
            <a:off x="0" y="-103127"/>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AutoShape 7" id="7"/>
          <p:cNvSpPr/>
          <p:nvPr/>
        </p:nvSpPr>
        <p:spPr>
          <a:xfrm flipH="true">
            <a:off x="10078105" y="4391795"/>
            <a:ext cx="9525" cy="4832350"/>
          </a:xfrm>
          <a:prstGeom prst="line">
            <a:avLst/>
          </a:prstGeom>
          <a:ln cap="rnd" w="19050">
            <a:solidFill>
              <a:srgbClr val="3F3533"/>
            </a:solidFill>
            <a:prstDash val="solid"/>
            <a:headEnd type="none" len="sm" w="sm"/>
            <a:tailEnd type="none" len="sm" w="sm"/>
          </a:ln>
        </p:spPr>
      </p:sp>
      <p:sp>
        <p:nvSpPr>
          <p:cNvPr name="TextBox 8" id="8"/>
          <p:cNvSpPr txBox="true"/>
          <p:nvPr/>
        </p:nvSpPr>
        <p:spPr>
          <a:xfrm rot="0">
            <a:off x="10691168" y="4325101"/>
            <a:ext cx="7033433" cy="4194175"/>
          </a:xfrm>
          <a:prstGeom prst="rect">
            <a:avLst/>
          </a:prstGeom>
        </p:spPr>
        <p:txBody>
          <a:bodyPr anchor="t" rtlCol="false" tIns="0" lIns="0" bIns="0" rIns="0">
            <a:spAutoFit/>
          </a:bodyPr>
          <a:lstStyle/>
          <a:p>
            <a:pPr>
              <a:lnSpc>
                <a:spcPts val="5599"/>
              </a:lnSpc>
            </a:pPr>
            <a:r>
              <a:rPr lang="en-US" sz="3999" spc="47">
                <a:solidFill>
                  <a:srgbClr val="000000"/>
                </a:solidFill>
                <a:latin typeface="Montserrat"/>
              </a:rPr>
              <a:t>*</a:t>
            </a:r>
            <a:r>
              <a:rPr lang="en-US" sz="3999" spc="47">
                <a:solidFill>
                  <a:srgbClr val="000000"/>
                </a:solidFill>
                <a:latin typeface="Montserrat Bold"/>
              </a:rPr>
              <a:t>Nhược điểm</a:t>
            </a:r>
          </a:p>
          <a:p>
            <a:pPr>
              <a:lnSpc>
                <a:spcPts val="5599"/>
              </a:lnSpc>
            </a:pPr>
            <a:r>
              <a:rPr lang="en-US" sz="3999" spc="47">
                <a:solidFill>
                  <a:srgbClr val="000000"/>
                </a:solidFill>
                <a:latin typeface="Montserrat"/>
              </a:rPr>
              <a:t>- Máy quét kém chất lượng, dẫn đến kết quả sai.</a:t>
            </a:r>
          </a:p>
          <a:p>
            <a:pPr>
              <a:lnSpc>
                <a:spcPts val="5599"/>
              </a:lnSpc>
            </a:pPr>
            <a:r>
              <a:rPr lang="en-US" sz="3999" spc="47">
                <a:solidFill>
                  <a:srgbClr val="000000"/>
                </a:solidFill>
                <a:latin typeface="Montserrat"/>
              </a:rPr>
              <a:t>- Giá cả thiết bị cao.</a:t>
            </a:r>
          </a:p>
          <a:p>
            <a:pPr>
              <a:lnSpc>
                <a:spcPts val="5599"/>
              </a:lnSpc>
            </a:pPr>
            <a:r>
              <a:rPr lang="en-US" sz="3999" spc="47">
                <a:solidFill>
                  <a:srgbClr val="000000"/>
                </a:solidFill>
                <a:latin typeface="Montserrat"/>
              </a:rPr>
              <a:t>- Khả năng bị đánh cắp thông tin từ kho dữ liệu.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TextBox 3" id="3"/>
          <p:cNvSpPr txBox="true"/>
          <p:nvPr/>
        </p:nvSpPr>
        <p:spPr>
          <a:xfrm rot="0">
            <a:off x="1517875" y="981475"/>
            <a:ext cx="15252150" cy="1057275"/>
          </a:xfrm>
          <a:prstGeom prst="rect">
            <a:avLst/>
          </a:prstGeom>
        </p:spPr>
        <p:txBody>
          <a:bodyPr anchor="t" rtlCol="false" tIns="0" lIns="0" bIns="0" rIns="0">
            <a:spAutoFit/>
          </a:bodyPr>
          <a:lstStyle/>
          <a:p>
            <a:pPr algn="ctr">
              <a:lnSpc>
                <a:spcPts val="8399"/>
              </a:lnSpc>
            </a:pPr>
            <a:r>
              <a:rPr lang="en-US" sz="6999">
                <a:solidFill>
                  <a:srgbClr val="000000"/>
                </a:solidFill>
                <a:latin typeface="Kelvinch Bold"/>
              </a:rPr>
              <a:t>Iris Recognition</a:t>
            </a:r>
          </a:p>
        </p:txBody>
      </p:sp>
      <p:sp>
        <p:nvSpPr>
          <p:cNvPr name="Freeform 4" id="4"/>
          <p:cNvSpPr/>
          <p:nvPr/>
        </p:nvSpPr>
        <p:spPr>
          <a:xfrm flipH="false" flipV="false" rot="0">
            <a:off x="0" y="-103127"/>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grpSp>
        <p:nvGrpSpPr>
          <p:cNvPr name="Group 5" id="5"/>
          <p:cNvGrpSpPr/>
          <p:nvPr/>
        </p:nvGrpSpPr>
        <p:grpSpPr>
          <a:xfrm rot="0">
            <a:off x="6555582" y="3480483"/>
            <a:ext cx="6062226" cy="1397577"/>
            <a:chOff x="0" y="0"/>
            <a:chExt cx="1596636" cy="368086"/>
          </a:xfrm>
        </p:grpSpPr>
        <p:sp>
          <p:nvSpPr>
            <p:cNvPr name="Freeform 6" id="6"/>
            <p:cNvSpPr/>
            <p:nvPr/>
          </p:nvSpPr>
          <p:spPr>
            <a:xfrm flipH="false" flipV="false" rot="0">
              <a:off x="0" y="0"/>
              <a:ext cx="1596636" cy="368086"/>
            </a:xfrm>
            <a:custGeom>
              <a:avLst/>
              <a:gdLst/>
              <a:ahLst/>
              <a:cxnLst/>
              <a:rect r="r" b="b" t="t" l="l"/>
              <a:pathLst>
                <a:path h="368086" w="1596636">
                  <a:moveTo>
                    <a:pt x="0" y="0"/>
                  </a:moveTo>
                  <a:lnTo>
                    <a:pt x="1596636" y="0"/>
                  </a:lnTo>
                  <a:lnTo>
                    <a:pt x="1596636" y="368086"/>
                  </a:lnTo>
                  <a:lnTo>
                    <a:pt x="0" y="368086"/>
                  </a:lnTo>
                  <a:close/>
                </a:path>
              </a:pathLst>
            </a:custGeom>
            <a:solidFill>
              <a:srgbClr val="FFFFFF"/>
            </a:solidFill>
            <a:ln w="38100" cap="sq">
              <a:solidFill>
                <a:srgbClr val="000000"/>
              </a:solidFill>
              <a:prstDash val="solid"/>
              <a:miter/>
            </a:ln>
          </p:spPr>
        </p:sp>
        <p:sp>
          <p:nvSpPr>
            <p:cNvPr name="TextBox 7" id="7"/>
            <p:cNvSpPr txBox="true"/>
            <p:nvPr/>
          </p:nvSpPr>
          <p:spPr>
            <a:xfrm>
              <a:off x="0" y="-66675"/>
              <a:ext cx="1596636" cy="434761"/>
            </a:xfrm>
            <a:prstGeom prst="rect">
              <a:avLst/>
            </a:prstGeom>
          </p:spPr>
          <p:txBody>
            <a:bodyPr anchor="ctr" rtlCol="false" tIns="50800" lIns="50800" bIns="50800" rIns="50800"/>
            <a:lstStyle/>
            <a:p>
              <a:pPr>
                <a:lnSpc>
                  <a:spcPts val="5599"/>
                </a:lnSpc>
              </a:pPr>
              <a:r>
                <a:rPr lang="en-US" sz="3999">
                  <a:solidFill>
                    <a:srgbClr val="000000"/>
                  </a:solidFill>
                  <a:latin typeface="Montserrat"/>
                </a:rPr>
                <a:t>Image Pre-processing </a:t>
              </a:r>
            </a:p>
          </p:txBody>
        </p:sp>
      </p:grpSp>
      <p:grpSp>
        <p:nvGrpSpPr>
          <p:cNvPr name="Group 8" id="8"/>
          <p:cNvGrpSpPr/>
          <p:nvPr/>
        </p:nvGrpSpPr>
        <p:grpSpPr>
          <a:xfrm rot="0">
            <a:off x="909371" y="5545925"/>
            <a:ext cx="4021282" cy="1653032"/>
            <a:chOff x="0" y="0"/>
            <a:chExt cx="1059103" cy="435366"/>
          </a:xfrm>
        </p:grpSpPr>
        <p:sp>
          <p:nvSpPr>
            <p:cNvPr name="Freeform 9" id="9"/>
            <p:cNvSpPr/>
            <p:nvPr/>
          </p:nvSpPr>
          <p:spPr>
            <a:xfrm flipH="false" flipV="false" rot="0">
              <a:off x="0" y="0"/>
              <a:ext cx="1059103" cy="435366"/>
            </a:xfrm>
            <a:custGeom>
              <a:avLst/>
              <a:gdLst/>
              <a:ahLst/>
              <a:cxnLst/>
              <a:rect r="r" b="b" t="t" l="l"/>
              <a:pathLst>
                <a:path h="435366" w="1059103">
                  <a:moveTo>
                    <a:pt x="0" y="0"/>
                  </a:moveTo>
                  <a:lnTo>
                    <a:pt x="1059103" y="0"/>
                  </a:lnTo>
                  <a:lnTo>
                    <a:pt x="1059103" y="435366"/>
                  </a:lnTo>
                  <a:lnTo>
                    <a:pt x="0" y="435366"/>
                  </a:lnTo>
                  <a:close/>
                </a:path>
              </a:pathLst>
            </a:custGeom>
            <a:solidFill>
              <a:srgbClr val="FFFFFF"/>
            </a:solidFill>
            <a:ln w="38100" cap="sq">
              <a:solidFill>
                <a:srgbClr val="000000"/>
              </a:solidFill>
              <a:prstDash val="solid"/>
              <a:miter/>
            </a:ln>
          </p:spPr>
        </p:sp>
        <p:sp>
          <p:nvSpPr>
            <p:cNvPr name="TextBox 10" id="10"/>
            <p:cNvSpPr txBox="true"/>
            <p:nvPr/>
          </p:nvSpPr>
          <p:spPr>
            <a:xfrm>
              <a:off x="0" y="-66675"/>
              <a:ext cx="1059103" cy="502041"/>
            </a:xfrm>
            <a:prstGeom prst="rect">
              <a:avLst/>
            </a:prstGeom>
          </p:spPr>
          <p:txBody>
            <a:bodyPr anchor="ctr" rtlCol="false" tIns="50800" lIns="50800" bIns="50800" rIns="50800"/>
            <a:lstStyle/>
            <a:p>
              <a:pPr algn="ctr">
                <a:lnSpc>
                  <a:spcPts val="5599"/>
                </a:lnSpc>
              </a:pPr>
              <a:r>
                <a:rPr lang="en-US" sz="3999">
                  <a:solidFill>
                    <a:srgbClr val="000000"/>
                  </a:solidFill>
                  <a:latin typeface="Montserrat"/>
                </a:rPr>
                <a:t>Wavelet Transform</a:t>
              </a:r>
            </a:p>
          </p:txBody>
        </p:sp>
      </p:grpSp>
      <p:grpSp>
        <p:nvGrpSpPr>
          <p:cNvPr name="Group 11" id="11"/>
          <p:cNvGrpSpPr/>
          <p:nvPr/>
        </p:nvGrpSpPr>
        <p:grpSpPr>
          <a:xfrm rot="0">
            <a:off x="14015869" y="3433669"/>
            <a:ext cx="3654470" cy="3856010"/>
            <a:chOff x="0" y="0"/>
            <a:chExt cx="962494" cy="1015575"/>
          </a:xfrm>
        </p:grpSpPr>
        <p:sp>
          <p:nvSpPr>
            <p:cNvPr name="Freeform 12" id="12"/>
            <p:cNvSpPr/>
            <p:nvPr/>
          </p:nvSpPr>
          <p:spPr>
            <a:xfrm flipH="false" flipV="false" rot="0">
              <a:off x="0" y="0"/>
              <a:ext cx="962494" cy="1015575"/>
            </a:xfrm>
            <a:custGeom>
              <a:avLst/>
              <a:gdLst/>
              <a:ahLst/>
              <a:cxnLst/>
              <a:rect r="r" b="b" t="t" l="l"/>
              <a:pathLst>
                <a:path h="1015575" w="962494">
                  <a:moveTo>
                    <a:pt x="0" y="0"/>
                  </a:moveTo>
                  <a:lnTo>
                    <a:pt x="962494" y="0"/>
                  </a:lnTo>
                  <a:lnTo>
                    <a:pt x="962494" y="1015575"/>
                  </a:lnTo>
                  <a:lnTo>
                    <a:pt x="0" y="1015575"/>
                  </a:lnTo>
                  <a:close/>
                </a:path>
              </a:pathLst>
            </a:custGeom>
            <a:solidFill>
              <a:srgbClr val="FFFFFF"/>
            </a:solidFill>
            <a:ln w="38100" cap="sq">
              <a:solidFill>
                <a:srgbClr val="000000"/>
              </a:solidFill>
              <a:prstDash val="solid"/>
              <a:miter/>
            </a:ln>
          </p:spPr>
        </p:sp>
        <p:sp>
          <p:nvSpPr>
            <p:cNvPr name="TextBox 13" id="13"/>
            <p:cNvSpPr txBox="true"/>
            <p:nvPr/>
          </p:nvSpPr>
          <p:spPr>
            <a:xfrm>
              <a:off x="0" y="-66675"/>
              <a:ext cx="962494" cy="1082250"/>
            </a:xfrm>
            <a:prstGeom prst="rect">
              <a:avLst/>
            </a:prstGeom>
          </p:spPr>
          <p:txBody>
            <a:bodyPr anchor="ctr" rtlCol="false" tIns="50800" lIns="50800" bIns="50800" rIns="50800"/>
            <a:lstStyle/>
            <a:p>
              <a:pPr algn="ctr">
                <a:lnSpc>
                  <a:spcPts val="5599"/>
                </a:lnSpc>
              </a:pPr>
              <a:r>
                <a:rPr lang="en-US" sz="3999">
                  <a:solidFill>
                    <a:srgbClr val="000000"/>
                  </a:solidFill>
                  <a:latin typeface="Montserrat"/>
                </a:rPr>
                <a:t>Feature extraction I (pupil)</a:t>
              </a:r>
            </a:p>
          </p:txBody>
        </p:sp>
      </p:grpSp>
      <p:grpSp>
        <p:nvGrpSpPr>
          <p:cNvPr name="Group 14" id="14"/>
          <p:cNvGrpSpPr/>
          <p:nvPr/>
        </p:nvGrpSpPr>
        <p:grpSpPr>
          <a:xfrm rot="0">
            <a:off x="14015869" y="8265805"/>
            <a:ext cx="3663581" cy="1404673"/>
            <a:chOff x="0" y="0"/>
            <a:chExt cx="4884775" cy="1872897"/>
          </a:xfrm>
        </p:grpSpPr>
        <p:grpSp>
          <p:nvGrpSpPr>
            <p:cNvPr name="Group 15" id="15"/>
            <p:cNvGrpSpPr/>
            <p:nvPr/>
          </p:nvGrpSpPr>
          <p:grpSpPr>
            <a:xfrm rot="0">
              <a:off x="0" y="0"/>
              <a:ext cx="4884775" cy="1863436"/>
              <a:chOff x="0" y="0"/>
              <a:chExt cx="964894" cy="368086"/>
            </a:xfrm>
          </p:grpSpPr>
          <p:sp>
            <p:nvSpPr>
              <p:cNvPr name="Freeform 16" id="16"/>
              <p:cNvSpPr/>
              <p:nvPr/>
            </p:nvSpPr>
            <p:spPr>
              <a:xfrm flipH="false" flipV="false" rot="0">
                <a:off x="0" y="0"/>
                <a:ext cx="964894" cy="368086"/>
              </a:xfrm>
              <a:custGeom>
                <a:avLst/>
                <a:gdLst/>
                <a:ahLst/>
                <a:cxnLst/>
                <a:rect r="r" b="b" t="t" l="l"/>
                <a:pathLst>
                  <a:path h="368086" w="964894">
                    <a:moveTo>
                      <a:pt x="0" y="0"/>
                    </a:moveTo>
                    <a:lnTo>
                      <a:pt x="964894" y="0"/>
                    </a:lnTo>
                    <a:lnTo>
                      <a:pt x="964894" y="368086"/>
                    </a:lnTo>
                    <a:lnTo>
                      <a:pt x="0" y="368086"/>
                    </a:lnTo>
                    <a:close/>
                  </a:path>
                </a:pathLst>
              </a:custGeom>
              <a:solidFill>
                <a:srgbClr val="FFFFFF"/>
              </a:solidFill>
              <a:ln w="38100" cap="sq">
                <a:solidFill>
                  <a:srgbClr val="000000"/>
                </a:solidFill>
                <a:prstDash val="solid"/>
                <a:miter/>
              </a:ln>
            </p:spPr>
          </p:sp>
          <p:sp>
            <p:nvSpPr>
              <p:cNvPr name="TextBox 17" id="17"/>
              <p:cNvSpPr txBox="true"/>
              <p:nvPr/>
            </p:nvSpPr>
            <p:spPr>
              <a:xfrm>
                <a:off x="0" y="-66675"/>
                <a:ext cx="964894" cy="434761"/>
              </a:xfrm>
              <a:prstGeom prst="rect">
                <a:avLst/>
              </a:prstGeom>
            </p:spPr>
            <p:txBody>
              <a:bodyPr anchor="ctr" rtlCol="false" tIns="50800" lIns="50800" bIns="50800" rIns="50800"/>
              <a:lstStyle/>
              <a:p>
                <a:pPr algn="ctr">
                  <a:lnSpc>
                    <a:spcPts val="5599"/>
                  </a:lnSpc>
                </a:pPr>
                <a:r>
                  <a:rPr lang="en-US" sz="3999">
                    <a:solidFill>
                      <a:srgbClr val="000000"/>
                    </a:solidFill>
                    <a:latin typeface="Montserrat"/>
                  </a:rPr>
                  <a:t>Check</a:t>
                </a:r>
              </a:p>
            </p:txBody>
          </p:sp>
        </p:grpSp>
        <p:grpSp>
          <p:nvGrpSpPr>
            <p:cNvPr name="Group 18" id="18"/>
            <p:cNvGrpSpPr/>
            <p:nvPr/>
          </p:nvGrpSpPr>
          <p:grpSpPr>
            <a:xfrm rot="0">
              <a:off x="4312427" y="1114361"/>
              <a:ext cx="560200" cy="758536"/>
              <a:chOff x="0" y="0"/>
              <a:chExt cx="110657" cy="149834"/>
            </a:xfrm>
          </p:grpSpPr>
          <p:sp>
            <p:nvSpPr>
              <p:cNvPr name="Freeform 19" id="19"/>
              <p:cNvSpPr/>
              <p:nvPr/>
            </p:nvSpPr>
            <p:spPr>
              <a:xfrm flipH="false" flipV="false" rot="0">
                <a:off x="0" y="0"/>
                <a:ext cx="110657" cy="149834"/>
              </a:xfrm>
              <a:custGeom>
                <a:avLst/>
                <a:gdLst/>
                <a:ahLst/>
                <a:cxnLst/>
                <a:rect r="r" b="b" t="t" l="l"/>
                <a:pathLst>
                  <a:path h="149834" w="110657">
                    <a:moveTo>
                      <a:pt x="0" y="0"/>
                    </a:moveTo>
                    <a:lnTo>
                      <a:pt x="110657" y="0"/>
                    </a:lnTo>
                    <a:lnTo>
                      <a:pt x="110657" y="149834"/>
                    </a:lnTo>
                    <a:lnTo>
                      <a:pt x="0" y="149834"/>
                    </a:lnTo>
                    <a:close/>
                  </a:path>
                </a:pathLst>
              </a:custGeom>
              <a:solidFill>
                <a:srgbClr val="FFFFFF"/>
              </a:solidFill>
              <a:ln w="38100" cap="sq">
                <a:solidFill>
                  <a:srgbClr val="000000"/>
                </a:solidFill>
                <a:prstDash val="solid"/>
                <a:miter/>
              </a:ln>
            </p:spPr>
          </p:sp>
          <p:sp>
            <p:nvSpPr>
              <p:cNvPr name="TextBox 20" id="20"/>
              <p:cNvSpPr txBox="true"/>
              <p:nvPr/>
            </p:nvSpPr>
            <p:spPr>
              <a:xfrm>
                <a:off x="0" y="-38100"/>
                <a:ext cx="110657" cy="187934"/>
              </a:xfrm>
              <a:prstGeom prst="rect">
                <a:avLst/>
              </a:prstGeom>
            </p:spPr>
            <p:txBody>
              <a:bodyPr anchor="ctr" rtlCol="false" tIns="50800" lIns="50800" bIns="50800" rIns="50800"/>
              <a:lstStyle/>
              <a:p>
                <a:pPr algn="ctr">
                  <a:lnSpc>
                    <a:spcPts val="2800"/>
                  </a:lnSpc>
                </a:pPr>
                <a:r>
                  <a:rPr lang="en-US" sz="2000">
                    <a:solidFill>
                      <a:srgbClr val="000000"/>
                    </a:solidFill>
                    <a:latin typeface="Montserrat Bold"/>
                  </a:rPr>
                  <a:t>8</a:t>
                </a:r>
              </a:p>
            </p:txBody>
          </p:sp>
        </p:grpSp>
      </p:grpSp>
      <p:grpSp>
        <p:nvGrpSpPr>
          <p:cNvPr name="Group 21" id="21"/>
          <p:cNvGrpSpPr/>
          <p:nvPr/>
        </p:nvGrpSpPr>
        <p:grpSpPr>
          <a:xfrm rot="0">
            <a:off x="6578086" y="8017447"/>
            <a:ext cx="6052023" cy="1653032"/>
            <a:chOff x="0" y="0"/>
            <a:chExt cx="8069364" cy="2204043"/>
          </a:xfrm>
        </p:grpSpPr>
        <p:grpSp>
          <p:nvGrpSpPr>
            <p:cNvPr name="Group 22" id="22"/>
            <p:cNvGrpSpPr/>
            <p:nvPr/>
          </p:nvGrpSpPr>
          <p:grpSpPr>
            <a:xfrm rot="0">
              <a:off x="0" y="0"/>
              <a:ext cx="8052962" cy="2204043"/>
              <a:chOff x="0" y="0"/>
              <a:chExt cx="1590709" cy="435366"/>
            </a:xfrm>
          </p:grpSpPr>
          <p:sp>
            <p:nvSpPr>
              <p:cNvPr name="Freeform 23" id="23"/>
              <p:cNvSpPr/>
              <p:nvPr/>
            </p:nvSpPr>
            <p:spPr>
              <a:xfrm flipH="false" flipV="false" rot="0">
                <a:off x="0" y="0"/>
                <a:ext cx="1590709" cy="435366"/>
              </a:xfrm>
              <a:custGeom>
                <a:avLst/>
                <a:gdLst/>
                <a:ahLst/>
                <a:cxnLst/>
                <a:rect r="r" b="b" t="t" l="l"/>
                <a:pathLst>
                  <a:path h="435366" w="1590709">
                    <a:moveTo>
                      <a:pt x="0" y="0"/>
                    </a:moveTo>
                    <a:lnTo>
                      <a:pt x="1590709" y="0"/>
                    </a:lnTo>
                    <a:lnTo>
                      <a:pt x="1590709" y="435366"/>
                    </a:lnTo>
                    <a:lnTo>
                      <a:pt x="0" y="435366"/>
                    </a:lnTo>
                    <a:close/>
                  </a:path>
                </a:pathLst>
              </a:custGeom>
              <a:solidFill>
                <a:srgbClr val="FFFFFF"/>
              </a:solidFill>
              <a:ln w="38100" cap="sq">
                <a:solidFill>
                  <a:srgbClr val="000000"/>
                </a:solidFill>
                <a:prstDash val="solid"/>
                <a:miter/>
              </a:ln>
            </p:spPr>
          </p:sp>
          <p:sp>
            <p:nvSpPr>
              <p:cNvPr name="TextBox 24" id="24"/>
              <p:cNvSpPr txBox="true"/>
              <p:nvPr/>
            </p:nvSpPr>
            <p:spPr>
              <a:xfrm>
                <a:off x="0" y="-66675"/>
                <a:ext cx="1590709" cy="502041"/>
              </a:xfrm>
              <a:prstGeom prst="rect">
                <a:avLst/>
              </a:prstGeom>
            </p:spPr>
            <p:txBody>
              <a:bodyPr anchor="ctr" rtlCol="false" tIns="50800" lIns="50800" bIns="50800" rIns="50800"/>
              <a:lstStyle/>
              <a:p>
                <a:pPr algn="ctr">
                  <a:lnSpc>
                    <a:spcPts val="5599"/>
                  </a:lnSpc>
                </a:pPr>
                <a:r>
                  <a:rPr lang="en-US" sz="3999">
                    <a:solidFill>
                      <a:srgbClr val="000000"/>
                    </a:solidFill>
                    <a:latin typeface="Montserrat"/>
                  </a:rPr>
                  <a:t>Recognition - Visual Data Base</a:t>
                </a:r>
              </a:p>
            </p:txBody>
          </p:sp>
        </p:grpSp>
        <p:grpSp>
          <p:nvGrpSpPr>
            <p:cNvPr name="Group 25" id="25"/>
            <p:cNvGrpSpPr/>
            <p:nvPr/>
          </p:nvGrpSpPr>
          <p:grpSpPr>
            <a:xfrm rot="0">
              <a:off x="7509164" y="1445506"/>
              <a:ext cx="560200" cy="758536"/>
              <a:chOff x="0" y="0"/>
              <a:chExt cx="110657" cy="149834"/>
            </a:xfrm>
          </p:grpSpPr>
          <p:sp>
            <p:nvSpPr>
              <p:cNvPr name="Freeform 26" id="26"/>
              <p:cNvSpPr/>
              <p:nvPr/>
            </p:nvSpPr>
            <p:spPr>
              <a:xfrm flipH="false" flipV="false" rot="0">
                <a:off x="0" y="0"/>
                <a:ext cx="110657" cy="149834"/>
              </a:xfrm>
              <a:custGeom>
                <a:avLst/>
                <a:gdLst/>
                <a:ahLst/>
                <a:cxnLst/>
                <a:rect r="r" b="b" t="t" l="l"/>
                <a:pathLst>
                  <a:path h="149834" w="110657">
                    <a:moveTo>
                      <a:pt x="0" y="0"/>
                    </a:moveTo>
                    <a:lnTo>
                      <a:pt x="110657" y="0"/>
                    </a:lnTo>
                    <a:lnTo>
                      <a:pt x="110657" y="149834"/>
                    </a:lnTo>
                    <a:lnTo>
                      <a:pt x="0" y="149834"/>
                    </a:lnTo>
                    <a:close/>
                  </a:path>
                </a:pathLst>
              </a:custGeom>
              <a:solidFill>
                <a:srgbClr val="FFFFFF"/>
              </a:solidFill>
              <a:ln w="38100" cap="sq">
                <a:solidFill>
                  <a:srgbClr val="000000"/>
                </a:solidFill>
                <a:prstDash val="solid"/>
                <a:miter/>
              </a:ln>
            </p:spPr>
          </p:sp>
          <p:sp>
            <p:nvSpPr>
              <p:cNvPr name="TextBox 27" id="27"/>
              <p:cNvSpPr txBox="true"/>
              <p:nvPr/>
            </p:nvSpPr>
            <p:spPr>
              <a:xfrm>
                <a:off x="0" y="-38100"/>
                <a:ext cx="110657" cy="187934"/>
              </a:xfrm>
              <a:prstGeom prst="rect">
                <a:avLst/>
              </a:prstGeom>
            </p:spPr>
            <p:txBody>
              <a:bodyPr anchor="ctr" rtlCol="false" tIns="50800" lIns="50800" bIns="50800" rIns="50800"/>
              <a:lstStyle/>
              <a:p>
                <a:pPr algn="ctr">
                  <a:lnSpc>
                    <a:spcPts val="2800"/>
                  </a:lnSpc>
                </a:pPr>
                <a:r>
                  <a:rPr lang="en-US" sz="2000">
                    <a:solidFill>
                      <a:srgbClr val="000000"/>
                    </a:solidFill>
                    <a:latin typeface="Montserrat Bold"/>
                  </a:rPr>
                  <a:t>7</a:t>
                </a:r>
              </a:p>
            </p:txBody>
          </p:sp>
        </p:grpSp>
      </p:grpSp>
      <p:grpSp>
        <p:nvGrpSpPr>
          <p:cNvPr name="Group 28" id="28"/>
          <p:cNvGrpSpPr/>
          <p:nvPr/>
        </p:nvGrpSpPr>
        <p:grpSpPr>
          <a:xfrm rot="0">
            <a:off x="909371" y="8145174"/>
            <a:ext cx="4021282" cy="1525305"/>
            <a:chOff x="0" y="0"/>
            <a:chExt cx="1059103" cy="401726"/>
          </a:xfrm>
        </p:grpSpPr>
        <p:sp>
          <p:nvSpPr>
            <p:cNvPr name="Freeform 29" id="29"/>
            <p:cNvSpPr/>
            <p:nvPr/>
          </p:nvSpPr>
          <p:spPr>
            <a:xfrm flipH="false" flipV="false" rot="0">
              <a:off x="0" y="0"/>
              <a:ext cx="1059103" cy="401726"/>
            </a:xfrm>
            <a:custGeom>
              <a:avLst/>
              <a:gdLst/>
              <a:ahLst/>
              <a:cxnLst/>
              <a:rect r="r" b="b" t="t" l="l"/>
              <a:pathLst>
                <a:path h="401726" w="1059103">
                  <a:moveTo>
                    <a:pt x="0" y="0"/>
                  </a:moveTo>
                  <a:lnTo>
                    <a:pt x="1059103" y="0"/>
                  </a:lnTo>
                  <a:lnTo>
                    <a:pt x="1059103" y="401726"/>
                  </a:lnTo>
                  <a:lnTo>
                    <a:pt x="0" y="401726"/>
                  </a:lnTo>
                  <a:close/>
                </a:path>
              </a:pathLst>
            </a:custGeom>
            <a:solidFill>
              <a:srgbClr val="FFFFFF"/>
            </a:solidFill>
            <a:ln w="38100" cap="sq">
              <a:solidFill>
                <a:srgbClr val="000000"/>
              </a:solidFill>
              <a:prstDash val="solid"/>
              <a:miter/>
            </a:ln>
          </p:spPr>
        </p:sp>
        <p:sp>
          <p:nvSpPr>
            <p:cNvPr name="TextBox 30" id="30"/>
            <p:cNvSpPr txBox="true"/>
            <p:nvPr/>
          </p:nvSpPr>
          <p:spPr>
            <a:xfrm>
              <a:off x="0" y="-66675"/>
              <a:ext cx="1059103" cy="468401"/>
            </a:xfrm>
            <a:prstGeom prst="rect">
              <a:avLst/>
            </a:prstGeom>
          </p:spPr>
          <p:txBody>
            <a:bodyPr anchor="ctr" rtlCol="false" tIns="50800" lIns="50800" bIns="50800" rIns="50800"/>
            <a:lstStyle/>
            <a:p>
              <a:pPr algn="ctr">
                <a:lnSpc>
                  <a:spcPts val="5599"/>
                </a:lnSpc>
              </a:pPr>
              <a:r>
                <a:rPr lang="en-US" sz="3999">
                  <a:solidFill>
                    <a:srgbClr val="000000"/>
                  </a:solidFill>
                  <a:latin typeface="Montserrat"/>
                </a:rPr>
                <a:t>Encode </a:t>
              </a:r>
            </a:p>
          </p:txBody>
        </p:sp>
      </p:grpSp>
      <p:grpSp>
        <p:nvGrpSpPr>
          <p:cNvPr name="Group 31" id="31"/>
          <p:cNvGrpSpPr/>
          <p:nvPr/>
        </p:nvGrpSpPr>
        <p:grpSpPr>
          <a:xfrm rot="0">
            <a:off x="4509952" y="9101576"/>
            <a:ext cx="420150" cy="568902"/>
            <a:chOff x="0" y="0"/>
            <a:chExt cx="110657" cy="149834"/>
          </a:xfrm>
        </p:grpSpPr>
        <p:sp>
          <p:nvSpPr>
            <p:cNvPr name="Freeform 32" id="32"/>
            <p:cNvSpPr/>
            <p:nvPr/>
          </p:nvSpPr>
          <p:spPr>
            <a:xfrm flipH="false" flipV="false" rot="0">
              <a:off x="0" y="0"/>
              <a:ext cx="110657" cy="149834"/>
            </a:xfrm>
            <a:custGeom>
              <a:avLst/>
              <a:gdLst/>
              <a:ahLst/>
              <a:cxnLst/>
              <a:rect r="r" b="b" t="t" l="l"/>
              <a:pathLst>
                <a:path h="149834" w="110657">
                  <a:moveTo>
                    <a:pt x="0" y="0"/>
                  </a:moveTo>
                  <a:lnTo>
                    <a:pt x="110657" y="0"/>
                  </a:lnTo>
                  <a:lnTo>
                    <a:pt x="110657" y="149834"/>
                  </a:lnTo>
                  <a:lnTo>
                    <a:pt x="0" y="149834"/>
                  </a:lnTo>
                  <a:close/>
                </a:path>
              </a:pathLst>
            </a:custGeom>
            <a:solidFill>
              <a:srgbClr val="FFFFFF"/>
            </a:solidFill>
            <a:ln w="38100" cap="sq">
              <a:solidFill>
                <a:srgbClr val="000000"/>
              </a:solidFill>
              <a:prstDash val="solid"/>
              <a:miter/>
            </a:ln>
          </p:spPr>
        </p:sp>
        <p:sp>
          <p:nvSpPr>
            <p:cNvPr name="TextBox 33" id="33"/>
            <p:cNvSpPr txBox="true"/>
            <p:nvPr/>
          </p:nvSpPr>
          <p:spPr>
            <a:xfrm>
              <a:off x="0" y="-38100"/>
              <a:ext cx="110657" cy="187934"/>
            </a:xfrm>
            <a:prstGeom prst="rect">
              <a:avLst/>
            </a:prstGeom>
          </p:spPr>
          <p:txBody>
            <a:bodyPr anchor="ctr" rtlCol="false" tIns="50800" lIns="50800" bIns="50800" rIns="50800"/>
            <a:lstStyle/>
            <a:p>
              <a:pPr algn="ctr">
                <a:lnSpc>
                  <a:spcPts val="2800"/>
                </a:lnSpc>
              </a:pPr>
              <a:r>
                <a:rPr lang="en-US" sz="2000">
                  <a:solidFill>
                    <a:srgbClr val="000000"/>
                  </a:solidFill>
                  <a:latin typeface="Montserrat Bold"/>
                </a:rPr>
                <a:t>6</a:t>
              </a:r>
            </a:p>
          </p:txBody>
        </p:sp>
      </p:grpSp>
      <p:grpSp>
        <p:nvGrpSpPr>
          <p:cNvPr name="Group 34" id="34"/>
          <p:cNvGrpSpPr/>
          <p:nvPr/>
        </p:nvGrpSpPr>
        <p:grpSpPr>
          <a:xfrm rot="0">
            <a:off x="4510502" y="6630055"/>
            <a:ext cx="420150" cy="568902"/>
            <a:chOff x="0" y="0"/>
            <a:chExt cx="110657" cy="149834"/>
          </a:xfrm>
        </p:grpSpPr>
        <p:sp>
          <p:nvSpPr>
            <p:cNvPr name="Freeform 35" id="35" descr="5"/>
            <p:cNvSpPr/>
            <p:nvPr/>
          </p:nvSpPr>
          <p:spPr>
            <a:xfrm flipH="false" flipV="false" rot="0">
              <a:off x="0" y="0"/>
              <a:ext cx="110657" cy="149834"/>
            </a:xfrm>
            <a:custGeom>
              <a:avLst/>
              <a:gdLst/>
              <a:ahLst/>
              <a:cxnLst/>
              <a:rect r="r" b="b" t="t" l="l"/>
              <a:pathLst>
                <a:path h="149834" w="110657">
                  <a:moveTo>
                    <a:pt x="0" y="0"/>
                  </a:moveTo>
                  <a:lnTo>
                    <a:pt x="110657" y="0"/>
                  </a:lnTo>
                  <a:lnTo>
                    <a:pt x="110657" y="149834"/>
                  </a:lnTo>
                  <a:lnTo>
                    <a:pt x="0" y="149834"/>
                  </a:lnTo>
                  <a:close/>
                </a:path>
              </a:pathLst>
            </a:custGeom>
            <a:solidFill>
              <a:srgbClr val="FFFFFF"/>
            </a:solidFill>
            <a:ln w="38100" cap="sq">
              <a:solidFill>
                <a:srgbClr val="000000"/>
              </a:solidFill>
              <a:prstDash val="solid"/>
              <a:miter/>
            </a:ln>
          </p:spPr>
        </p:sp>
        <p:sp>
          <p:nvSpPr>
            <p:cNvPr name="TextBox 36" id="36"/>
            <p:cNvSpPr txBox="true"/>
            <p:nvPr/>
          </p:nvSpPr>
          <p:spPr>
            <a:xfrm>
              <a:off x="0" y="-38100"/>
              <a:ext cx="110657" cy="187934"/>
            </a:xfrm>
            <a:prstGeom prst="rect">
              <a:avLst/>
            </a:prstGeom>
          </p:spPr>
          <p:txBody>
            <a:bodyPr anchor="ctr" rtlCol="false" tIns="50800" lIns="50800" bIns="50800" rIns="50800"/>
            <a:lstStyle/>
            <a:p>
              <a:pPr algn="ctr">
                <a:lnSpc>
                  <a:spcPts val="2800"/>
                </a:lnSpc>
              </a:pPr>
              <a:r>
                <a:rPr lang="en-US" sz="2000">
                  <a:solidFill>
                    <a:srgbClr val="000000"/>
                  </a:solidFill>
                  <a:latin typeface="Montserrat Bold"/>
                </a:rPr>
                <a:t>5</a:t>
              </a:r>
            </a:p>
          </p:txBody>
        </p:sp>
      </p:grpSp>
      <p:grpSp>
        <p:nvGrpSpPr>
          <p:cNvPr name="Group 37" id="37"/>
          <p:cNvGrpSpPr/>
          <p:nvPr/>
        </p:nvGrpSpPr>
        <p:grpSpPr>
          <a:xfrm rot="0">
            <a:off x="6554139" y="5564971"/>
            <a:ext cx="6062226" cy="1653032"/>
            <a:chOff x="0" y="0"/>
            <a:chExt cx="8082968" cy="2204043"/>
          </a:xfrm>
        </p:grpSpPr>
        <p:grpSp>
          <p:nvGrpSpPr>
            <p:cNvPr name="Group 38" id="38"/>
            <p:cNvGrpSpPr/>
            <p:nvPr/>
          </p:nvGrpSpPr>
          <p:grpSpPr>
            <a:xfrm rot="0">
              <a:off x="0" y="0"/>
              <a:ext cx="8082968" cy="2204043"/>
              <a:chOff x="0" y="0"/>
              <a:chExt cx="1596636" cy="435366"/>
            </a:xfrm>
          </p:grpSpPr>
          <p:sp>
            <p:nvSpPr>
              <p:cNvPr name="Freeform 39" id="39"/>
              <p:cNvSpPr/>
              <p:nvPr/>
            </p:nvSpPr>
            <p:spPr>
              <a:xfrm flipH="false" flipV="false" rot="0">
                <a:off x="0" y="0"/>
                <a:ext cx="1596636" cy="435366"/>
              </a:xfrm>
              <a:custGeom>
                <a:avLst/>
                <a:gdLst/>
                <a:ahLst/>
                <a:cxnLst/>
                <a:rect r="r" b="b" t="t" l="l"/>
                <a:pathLst>
                  <a:path h="435366" w="1596636">
                    <a:moveTo>
                      <a:pt x="0" y="0"/>
                    </a:moveTo>
                    <a:lnTo>
                      <a:pt x="1596636" y="0"/>
                    </a:lnTo>
                    <a:lnTo>
                      <a:pt x="1596636" y="435366"/>
                    </a:lnTo>
                    <a:lnTo>
                      <a:pt x="0" y="435366"/>
                    </a:lnTo>
                    <a:close/>
                  </a:path>
                </a:pathLst>
              </a:custGeom>
              <a:solidFill>
                <a:srgbClr val="FFFFFF"/>
              </a:solidFill>
              <a:ln w="38100" cap="sq">
                <a:solidFill>
                  <a:srgbClr val="000000"/>
                </a:solidFill>
                <a:prstDash val="solid"/>
                <a:miter/>
              </a:ln>
            </p:spPr>
          </p:sp>
          <p:sp>
            <p:nvSpPr>
              <p:cNvPr name="TextBox 40" id="40"/>
              <p:cNvSpPr txBox="true"/>
              <p:nvPr/>
            </p:nvSpPr>
            <p:spPr>
              <a:xfrm>
                <a:off x="0" y="-66675"/>
                <a:ext cx="1596636" cy="502041"/>
              </a:xfrm>
              <a:prstGeom prst="rect">
                <a:avLst/>
              </a:prstGeom>
            </p:spPr>
            <p:txBody>
              <a:bodyPr anchor="ctr" rtlCol="false" tIns="50800" lIns="50800" bIns="50800" rIns="50800"/>
              <a:lstStyle/>
              <a:p>
                <a:pPr algn="ctr">
                  <a:lnSpc>
                    <a:spcPts val="5599"/>
                  </a:lnSpc>
                </a:pPr>
                <a:r>
                  <a:rPr lang="en-US" sz="3999">
                    <a:solidFill>
                      <a:srgbClr val="000000"/>
                    </a:solidFill>
                    <a:latin typeface="Montserrat"/>
                  </a:rPr>
                  <a:t>Feature extraction II (iris)</a:t>
                </a:r>
              </a:p>
            </p:txBody>
          </p:sp>
        </p:grpSp>
        <p:grpSp>
          <p:nvGrpSpPr>
            <p:cNvPr name="Group 41" id="41"/>
            <p:cNvGrpSpPr/>
            <p:nvPr/>
          </p:nvGrpSpPr>
          <p:grpSpPr>
            <a:xfrm rot="0">
              <a:off x="7522768" y="1445506"/>
              <a:ext cx="560200" cy="758536"/>
              <a:chOff x="0" y="0"/>
              <a:chExt cx="110657" cy="149834"/>
            </a:xfrm>
          </p:grpSpPr>
          <p:sp>
            <p:nvSpPr>
              <p:cNvPr name="Freeform 42" id="42"/>
              <p:cNvSpPr/>
              <p:nvPr/>
            </p:nvSpPr>
            <p:spPr>
              <a:xfrm flipH="false" flipV="false" rot="0">
                <a:off x="0" y="0"/>
                <a:ext cx="110657" cy="149834"/>
              </a:xfrm>
              <a:custGeom>
                <a:avLst/>
                <a:gdLst/>
                <a:ahLst/>
                <a:cxnLst/>
                <a:rect r="r" b="b" t="t" l="l"/>
                <a:pathLst>
                  <a:path h="149834" w="110657">
                    <a:moveTo>
                      <a:pt x="0" y="0"/>
                    </a:moveTo>
                    <a:lnTo>
                      <a:pt x="110657" y="0"/>
                    </a:lnTo>
                    <a:lnTo>
                      <a:pt x="110657" y="149834"/>
                    </a:lnTo>
                    <a:lnTo>
                      <a:pt x="0" y="149834"/>
                    </a:lnTo>
                    <a:close/>
                  </a:path>
                </a:pathLst>
              </a:custGeom>
              <a:solidFill>
                <a:srgbClr val="FFFFFF"/>
              </a:solidFill>
              <a:ln w="38100" cap="sq">
                <a:solidFill>
                  <a:srgbClr val="000000"/>
                </a:solidFill>
                <a:prstDash val="solid"/>
                <a:miter/>
              </a:ln>
            </p:spPr>
          </p:sp>
          <p:sp>
            <p:nvSpPr>
              <p:cNvPr name="TextBox 43" id="43"/>
              <p:cNvSpPr txBox="true"/>
              <p:nvPr/>
            </p:nvSpPr>
            <p:spPr>
              <a:xfrm>
                <a:off x="0" y="-38100"/>
                <a:ext cx="110657" cy="187934"/>
              </a:xfrm>
              <a:prstGeom prst="rect">
                <a:avLst/>
              </a:prstGeom>
            </p:spPr>
            <p:txBody>
              <a:bodyPr anchor="ctr" rtlCol="false" tIns="50800" lIns="50800" bIns="50800" rIns="50800"/>
              <a:lstStyle/>
              <a:p>
                <a:pPr algn="ctr">
                  <a:lnSpc>
                    <a:spcPts val="2800"/>
                  </a:lnSpc>
                </a:pPr>
                <a:r>
                  <a:rPr lang="en-US" sz="2000">
                    <a:solidFill>
                      <a:srgbClr val="000000"/>
                    </a:solidFill>
                    <a:latin typeface="Montserrat Bold"/>
                  </a:rPr>
                  <a:t>4</a:t>
                </a:r>
              </a:p>
            </p:txBody>
          </p:sp>
        </p:grpSp>
      </p:grpSp>
      <p:grpSp>
        <p:nvGrpSpPr>
          <p:cNvPr name="Group 44" id="44"/>
          <p:cNvGrpSpPr/>
          <p:nvPr/>
        </p:nvGrpSpPr>
        <p:grpSpPr>
          <a:xfrm rot="0">
            <a:off x="17259300" y="6720777"/>
            <a:ext cx="420150" cy="568902"/>
            <a:chOff x="0" y="0"/>
            <a:chExt cx="110657" cy="149834"/>
          </a:xfrm>
        </p:grpSpPr>
        <p:sp>
          <p:nvSpPr>
            <p:cNvPr name="Freeform 45" id="45"/>
            <p:cNvSpPr/>
            <p:nvPr/>
          </p:nvSpPr>
          <p:spPr>
            <a:xfrm flipH="false" flipV="false" rot="0">
              <a:off x="0" y="0"/>
              <a:ext cx="110657" cy="149834"/>
            </a:xfrm>
            <a:custGeom>
              <a:avLst/>
              <a:gdLst/>
              <a:ahLst/>
              <a:cxnLst/>
              <a:rect r="r" b="b" t="t" l="l"/>
              <a:pathLst>
                <a:path h="149834" w="110657">
                  <a:moveTo>
                    <a:pt x="0" y="0"/>
                  </a:moveTo>
                  <a:lnTo>
                    <a:pt x="110657" y="0"/>
                  </a:lnTo>
                  <a:lnTo>
                    <a:pt x="110657" y="149834"/>
                  </a:lnTo>
                  <a:lnTo>
                    <a:pt x="0" y="149834"/>
                  </a:lnTo>
                  <a:close/>
                </a:path>
              </a:pathLst>
            </a:custGeom>
            <a:solidFill>
              <a:srgbClr val="FFFFFF"/>
            </a:solidFill>
            <a:ln w="38100" cap="sq">
              <a:solidFill>
                <a:srgbClr val="000000"/>
              </a:solidFill>
              <a:prstDash val="solid"/>
              <a:miter/>
            </a:ln>
          </p:spPr>
        </p:sp>
        <p:sp>
          <p:nvSpPr>
            <p:cNvPr name="TextBox 46" id="46"/>
            <p:cNvSpPr txBox="true"/>
            <p:nvPr/>
          </p:nvSpPr>
          <p:spPr>
            <a:xfrm>
              <a:off x="0" y="-38100"/>
              <a:ext cx="110657" cy="187934"/>
            </a:xfrm>
            <a:prstGeom prst="rect">
              <a:avLst/>
            </a:prstGeom>
          </p:spPr>
          <p:txBody>
            <a:bodyPr anchor="ctr" rtlCol="false" tIns="50800" lIns="50800" bIns="50800" rIns="50800"/>
            <a:lstStyle/>
            <a:p>
              <a:pPr algn="ctr">
                <a:lnSpc>
                  <a:spcPts val="2800"/>
                </a:lnSpc>
              </a:pPr>
              <a:r>
                <a:rPr lang="en-US" sz="2000">
                  <a:solidFill>
                    <a:srgbClr val="000000"/>
                  </a:solidFill>
                  <a:latin typeface="Montserrat Bold"/>
                </a:rPr>
                <a:t>3</a:t>
              </a:r>
            </a:p>
          </p:txBody>
        </p:sp>
      </p:grpSp>
      <p:grpSp>
        <p:nvGrpSpPr>
          <p:cNvPr name="Group 47" id="47"/>
          <p:cNvGrpSpPr/>
          <p:nvPr/>
        </p:nvGrpSpPr>
        <p:grpSpPr>
          <a:xfrm rot="0">
            <a:off x="12196255" y="4328214"/>
            <a:ext cx="420110" cy="568848"/>
            <a:chOff x="0" y="0"/>
            <a:chExt cx="110646" cy="149820"/>
          </a:xfrm>
        </p:grpSpPr>
        <p:sp>
          <p:nvSpPr>
            <p:cNvPr name="Freeform 48" id="48"/>
            <p:cNvSpPr/>
            <p:nvPr/>
          </p:nvSpPr>
          <p:spPr>
            <a:xfrm flipH="false" flipV="false" rot="0">
              <a:off x="0" y="0"/>
              <a:ext cx="110646" cy="149820"/>
            </a:xfrm>
            <a:custGeom>
              <a:avLst/>
              <a:gdLst/>
              <a:ahLst/>
              <a:cxnLst/>
              <a:rect r="r" b="b" t="t" l="l"/>
              <a:pathLst>
                <a:path h="149820" w="110646">
                  <a:moveTo>
                    <a:pt x="0" y="0"/>
                  </a:moveTo>
                  <a:lnTo>
                    <a:pt x="110646" y="0"/>
                  </a:lnTo>
                  <a:lnTo>
                    <a:pt x="110646" y="149820"/>
                  </a:lnTo>
                  <a:lnTo>
                    <a:pt x="0" y="149820"/>
                  </a:lnTo>
                  <a:close/>
                </a:path>
              </a:pathLst>
            </a:custGeom>
            <a:solidFill>
              <a:srgbClr val="FFFFFF"/>
            </a:solidFill>
            <a:ln w="38100" cap="sq">
              <a:solidFill>
                <a:srgbClr val="000000"/>
              </a:solidFill>
              <a:prstDash val="solid"/>
              <a:miter/>
            </a:ln>
          </p:spPr>
        </p:sp>
        <p:sp>
          <p:nvSpPr>
            <p:cNvPr name="TextBox 49" id="49"/>
            <p:cNvSpPr txBox="true"/>
            <p:nvPr/>
          </p:nvSpPr>
          <p:spPr>
            <a:xfrm>
              <a:off x="0" y="-38100"/>
              <a:ext cx="110646" cy="187920"/>
            </a:xfrm>
            <a:prstGeom prst="rect">
              <a:avLst/>
            </a:prstGeom>
          </p:spPr>
          <p:txBody>
            <a:bodyPr anchor="ctr" rtlCol="false" tIns="50800" lIns="50800" bIns="50800" rIns="50800"/>
            <a:lstStyle/>
            <a:p>
              <a:pPr algn="ctr">
                <a:lnSpc>
                  <a:spcPts val="2800"/>
                </a:lnSpc>
              </a:pPr>
              <a:r>
                <a:rPr lang="en-US" sz="2000">
                  <a:solidFill>
                    <a:srgbClr val="000000"/>
                  </a:solidFill>
                  <a:latin typeface="Montserrat Bold"/>
                </a:rPr>
                <a:t>2</a:t>
              </a:r>
            </a:p>
          </p:txBody>
        </p:sp>
      </p:grpSp>
      <p:grpSp>
        <p:nvGrpSpPr>
          <p:cNvPr name="Group 50" id="50"/>
          <p:cNvGrpSpPr/>
          <p:nvPr/>
        </p:nvGrpSpPr>
        <p:grpSpPr>
          <a:xfrm rot="0">
            <a:off x="909371" y="3480489"/>
            <a:ext cx="4140611" cy="1397577"/>
            <a:chOff x="0" y="0"/>
            <a:chExt cx="1090531" cy="368086"/>
          </a:xfrm>
        </p:grpSpPr>
        <p:sp>
          <p:nvSpPr>
            <p:cNvPr name="Freeform 51" id="51"/>
            <p:cNvSpPr/>
            <p:nvPr/>
          </p:nvSpPr>
          <p:spPr>
            <a:xfrm flipH="false" flipV="false" rot="0">
              <a:off x="0" y="0"/>
              <a:ext cx="1090531" cy="368086"/>
            </a:xfrm>
            <a:custGeom>
              <a:avLst/>
              <a:gdLst/>
              <a:ahLst/>
              <a:cxnLst/>
              <a:rect r="r" b="b" t="t" l="l"/>
              <a:pathLst>
                <a:path h="368086" w="1090531">
                  <a:moveTo>
                    <a:pt x="0" y="0"/>
                  </a:moveTo>
                  <a:lnTo>
                    <a:pt x="1090531" y="0"/>
                  </a:lnTo>
                  <a:lnTo>
                    <a:pt x="1090531" y="368086"/>
                  </a:lnTo>
                  <a:lnTo>
                    <a:pt x="0" y="368086"/>
                  </a:lnTo>
                  <a:close/>
                </a:path>
              </a:pathLst>
            </a:custGeom>
            <a:solidFill>
              <a:srgbClr val="FFFFFF"/>
            </a:solidFill>
            <a:ln w="38100" cap="sq">
              <a:solidFill>
                <a:srgbClr val="000000"/>
              </a:solidFill>
              <a:prstDash val="solid"/>
              <a:miter/>
            </a:ln>
          </p:spPr>
        </p:sp>
        <p:sp>
          <p:nvSpPr>
            <p:cNvPr name="TextBox 52" id="52"/>
            <p:cNvSpPr txBox="true"/>
            <p:nvPr/>
          </p:nvSpPr>
          <p:spPr>
            <a:xfrm>
              <a:off x="0" y="-66675"/>
              <a:ext cx="1090531" cy="434761"/>
            </a:xfrm>
            <a:prstGeom prst="rect">
              <a:avLst/>
            </a:prstGeom>
          </p:spPr>
          <p:txBody>
            <a:bodyPr anchor="ctr" rtlCol="false" tIns="50800" lIns="50800" bIns="50800" rIns="50800"/>
            <a:lstStyle/>
            <a:p>
              <a:pPr algn="ctr">
                <a:lnSpc>
                  <a:spcPts val="5599"/>
                </a:lnSpc>
              </a:pPr>
              <a:r>
                <a:rPr lang="en-US" sz="3999">
                  <a:solidFill>
                    <a:srgbClr val="000000"/>
                  </a:solidFill>
                  <a:latin typeface="Montserrat"/>
                </a:rPr>
                <a:t>RAW Image</a:t>
              </a:r>
            </a:p>
          </p:txBody>
        </p:sp>
      </p:grpSp>
      <p:grpSp>
        <p:nvGrpSpPr>
          <p:cNvPr name="Group 53" id="53"/>
          <p:cNvGrpSpPr/>
          <p:nvPr/>
        </p:nvGrpSpPr>
        <p:grpSpPr>
          <a:xfrm rot="0">
            <a:off x="4629832" y="4309164"/>
            <a:ext cx="420150" cy="568902"/>
            <a:chOff x="0" y="0"/>
            <a:chExt cx="110657" cy="149834"/>
          </a:xfrm>
        </p:grpSpPr>
        <p:sp>
          <p:nvSpPr>
            <p:cNvPr name="Freeform 54" id="54"/>
            <p:cNvSpPr/>
            <p:nvPr/>
          </p:nvSpPr>
          <p:spPr>
            <a:xfrm flipH="false" flipV="false" rot="0">
              <a:off x="0" y="0"/>
              <a:ext cx="110657" cy="149834"/>
            </a:xfrm>
            <a:custGeom>
              <a:avLst/>
              <a:gdLst/>
              <a:ahLst/>
              <a:cxnLst/>
              <a:rect r="r" b="b" t="t" l="l"/>
              <a:pathLst>
                <a:path h="149834" w="110657">
                  <a:moveTo>
                    <a:pt x="0" y="0"/>
                  </a:moveTo>
                  <a:lnTo>
                    <a:pt x="110657" y="0"/>
                  </a:lnTo>
                  <a:lnTo>
                    <a:pt x="110657" y="149834"/>
                  </a:lnTo>
                  <a:lnTo>
                    <a:pt x="0" y="149834"/>
                  </a:lnTo>
                  <a:close/>
                </a:path>
              </a:pathLst>
            </a:custGeom>
            <a:solidFill>
              <a:srgbClr val="FFFFFF"/>
            </a:solidFill>
            <a:ln w="38100" cap="sq">
              <a:solidFill>
                <a:srgbClr val="000000"/>
              </a:solidFill>
              <a:prstDash val="solid"/>
              <a:miter/>
            </a:ln>
          </p:spPr>
        </p:sp>
        <p:sp>
          <p:nvSpPr>
            <p:cNvPr name="TextBox 55" id="55"/>
            <p:cNvSpPr txBox="true"/>
            <p:nvPr/>
          </p:nvSpPr>
          <p:spPr>
            <a:xfrm>
              <a:off x="0" y="-38100"/>
              <a:ext cx="110657" cy="187934"/>
            </a:xfrm>
            <a:prstGeom prst="rect">
              <a:avLst/>
            </a:prstGeom>
          </p:spPr>
          <p:txBody>
            <a:bodyPr anchor="ctr" rtlCol="false" tIns="50800" lIns="50800" bIns="50800" rIns="50800"/>
            <a:lstStyle/>
            <a:p>
              <a:pPr algn="ctr">
                <a:lnSpc>
                  <a:spcPts val="2800"/>
                </a:lnSpc>
              </a:pPr>
              <a:r>
                <a:rPr lang="en-US" sz="2000">
                  <a:solidFill>
                    <a:srgbClr val="000000"/>
                  </a:solidFill>
                  <a:latin typeface="Montserrat Bold"/>
                </a:rPr>
                <a:t>1</a:t>
              </a:r>
            </a:p>
          </p:txBody>
        </p:sp>
      </p:grpSp>
      <p:sp>
        <p:nvSpPr>
          <p:cNvPr name="TextBox 56" id="56"/>
          <p:cNvSpPr txBox="true"/>
          <p:nvPr/>
        </p:nvSpPr>
        <p:spPr>
          <a:xfrm rot="0">
            <a:off x="630164" y="2438800"/>
            <a:ext cx="9742350" cy="819150"/>
          </a:xfrm>
          <a:prstGeom prst="rect">
            <a:avLst/>
          </a:prstGeom>
        </p:spPr>
        <p:txBody>
          <a:bodyPr anchor="t" rtlCol="false" tIns="0" lIns="0" bIns="0" rIns="0">
            <a:spAutoFit/>
          </a:bodyPr>
          <a:lstStyle/>
          <a:p>
            <a:pPr algn="l">
              <a:lnSpc>
                <a:spcPts val="6599"/>
              </a:lnSpc>
            </a:pPr>
            <a:r>
              <a:rPr lang="en-US" sz="5499">
                <a:solidFill>
                  <a:srgbClr val="000000"/>
                </a:solidFill>
                <a:latin typeface="Kelvinch Bold"/>
              </a:rPr>
              <a:t>2.3 Nguyên lí hoạt động:</a:t>
            </a:r>
          </a:p>
        </p:txBody>
      </p:sp>
      <p:sp>
        <p:nvSpPr>
          <p:cNvPr name="AutoShape 57" id="57"/>
          <p:cNvSpPr/>
          <p:nvPr/>
        </p:nvSpPr>
        <p:spPr>
          <a:xfrm>
            <a:off x="5049982" y="4309164"/>
            <a:ext cx="1483988" cy="0"/>
          </a:xfrm>
          <a:prstGeom prst="line">
            <a:avLst/>
          </a:prstGeom>
          <a:ln cap="flat" w="95250">
            <a:solidFill>
              <a:srgbClr val="3F3533"/>
            </a:solidFill>
            <a:prstDash val="solid"/>
            <a:headEnd type="none" len="sm" w="sm"/>
            <a:tailEnd type="arrow" len="sm" w="med"/>
          </a:ln>
        </p:spPr>
      </p:sp>
      <p:sp>
        <p:nvSpPr>
          <p:cNvPr name="AutoShape 58" id="58"/>
          <p:cNvSpPr/>
          <p:nvPr/>
        </p:nvSpPr>
        <p:spPr>
          <a:xfrm>
            <a:off x="12596984" y="8968142"/>
            <a:ext cx="1418885" cy="0"/>
          </a:xfrm>
          <a:prstGeom prst="line">
            <a:avLst/>
          </a:prstGeom>
          <a:ln cap="flat" w="95250">
            <a:solidFill>
              <a:srgbClr val="3F3533"/>
            </a:solidFill>
            <a:prstDash val="solid"/>
            <a:headEnd type="none" len="sm" w="sm"/>
            <a:tailEnd type="triangle" len="med" w="lg"/>
          </a:ln>
        </p:spPr>
      </p:sp>
      <p:sp>
        <p:nvSpPr>
          <p:cNvPr name="AutoShape 59" id="59"/>
          <p:cNvSpPr/>
          <p:nvPr/>
        </p:nvSpPr>
        <p:spPr>
          <a:xfrm>
            <a:off x="12630587" y="4347264"/>
            <a:ext cx="1421153" cy="0"/>
          </a:xfrm>
          <a:prstGeom prst="line">
            <a:avLst/>
          </a:prstGeom>
          <a:ln cap="flat" w="95250">
            <a:solidFill>
              <a:srgbClr val="3F3533"/>
            </a:solidFill>
            <a:prstDash val="solid"/>
            <a:headEnd type="none" len="sm" w="sm"/>
            <a:tailEnd type="arrow" len="sm" w="med"/>
          </a:ln>
        </p:spPr>
      </p:sp>
      <p:sp>
        <p:nvSpPr>
          <p:cNvPr name="AutoShape 60" id="60"/>
          <p:cNvSpPr/>
          <p:nvPr/>
        </p:nvSpPr>
        <p:spPr>
          <a:xfrm flipH="true">
            <a:off x="12616365" y="6410537"/>
            <a:ext cx="1413219" cy="0"/>
          </a:xfrm>
          <a:prstGeom prst="line">
            <a:avLst/>
          </a:prstGeom>
          <a:ln cap="flat" w="95250">
            <a:solidFill>
              <a:srgbClr val="3F3533"/>
            </a:solidFill>
            <a:prstDash val="solid"/>
            <a:headEnd type="none" len="sm" w="sm"/>
            <a:tailEnd type="arrow" len="sm" w="med"/>
          </a:ln>
        </p:spPr>
      </p:sp>
      <p:sp>
        <p:nvSpPr>
          <p:cNvPr name="AutoShape 61" id="61"/>
          <p:cNvSpPr/>
          <p:nvPr/>
        </p:nvSpPr>
        <p:spPr>
          <a:xfrm flipH="true">
            <a:off x="4930652" y="6353391"/>
            <a:ext cx="1648427" cy="19050"/>
          </a:xfrm>
          <a:prstGeom prst="line">
            <a:avLst/>
          </a:prstGeom>
          <a:ln cap="flat" w="95250">
            <a:solidFill>
              <a:srgbClr val="3F3533"/>
            </a:solidFill>
            <a:prstDash val="solid"/>
            <a:headEnd type="none" len="sm" w="sm"/>
            <a:tailEnd type="arrow" len="sm" w="med"/>
          </a:ln>
        </p:spPr>
      </p:sp>
      <p:sp>
        <p:nvSpPr>
          <p:cNvPr name="AutoShape 62" id="62"/>
          <p:cNvSpPr/>
          <p:nvPr/>
        </p:nvSpPr>
        <p:spPr>
          <a:xfrm>
            <a:off x="2900840" y="7150656"/>
            <a:ext cx="0" cy="994518"/>
          </a:xfrm>
          <a:prstGeom prst="line">
            <a:avLst/>
          </a:prstGeom>
          <a:ln cap="flat" w="95250">
            <a:solidFill>
              <a:srgbClr val="3F3533"/>
            </a:solidFill>
            <a:prstDash val="solid"/>
            <a:headEnd type="none" len="sm" w="sm"/>
            <a:tailEnd type="arrow" len="sm" w="med"/>
          </a:ln>
        </p:spPr>
      </p:sp>
      <p:sp>
        <p:nvSpPr>
          <p:cNvPr name="AutoShape 63" id="63"/>
          <p:cNvSpPr/>
          <p:nvPr/>
        </p:nvSpPr>
        <p:spPr>
          <a:xfrm flipV="true">
            <a:off x="4930652" y="8843963"/>
            <a:ext cx="1647433" cy="19050"/>
          </a:xfrm>
          <a:prstGeom prst="line">
            <a:avLst/>
          </a:prstGeom>
          <a:ln cap="flat" w="95250">
            <a:solidFill>
              <a:srgbClr val="3F3533"/>
            </a:solidFill>
            <a:prstDash val="solid"/>
            <a:headEnd type="none" len="sm" w="sm"/>
            <a:tailEnd type="triangle" len="med" w="lg"/>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127"/>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Freeform 3" id="3"/>
          <p:cNvSpPr/>
          <p:nvPr/>
        </p:nvSpPr>
        <p:spPr>
          <a:xfrm flipH="false" flipV="false" rot="0">
            <a:off x="1031875" y="4695123"/>
            <a:ext cx="4989969" cy="3647839"/>
          </a:xfrm>
          <a:custGeom>
            <a:avLst/>
            <a:gdLst/>
            <a:ahLst/>
            <a:cxnLst/>
            <a:rect r="r" b="b" t="t" l="l"/>
            <a:pathLst>
              <a:path h="3647839" w="4989969">
                <a:moveTo>
                  <a:pt x="0" y="0"/>
                </a:moveTo>
                <a:lnTo>
                  <a:pt x="4989969" y="0"/>
                </a:lnTo>
                <a:lnTo>
                  <a:pt x="4989969" y="3647839"/>
                </a:lnTo>
                <a:lnTo>
                  <a:pt x="0" y="3647839"/>
                </a:lnTo>
                <a:lnTo>
                  <a:pt x="0" y="0"/>
                </a:lnTo>
                <a:close/>
              </a:path>
            </a:pathLst>
          </a:custGeom>
          <a:blipFill>
            <a:blip r:embed="rId3"/>
            <a:stretch>
              <a:fillRect l="0" t="0" r="0" b="0"/>
            </a:stretch>
          </a:blipFill>
        </p:spPr>
      </p:sp>
      <p:sp>
        <p:nvSpPr>
          <p:cNvPr name="Freeform 4" id="4"/>
          <p:cNvSpPr/>
          <p:nvPr/>
        </p:nvSpPr>
        <p:spPr>
          <a:xfrm flipH="false" flipV="false" rot="0">
            <a:off x="6755269" y="4695123"/>
            <a:ext cx="4907255" cy="3647839"/>
          </a:xfrm>
          <a:custGeom>
            <a:avLst/>
            <a:gdLst/>
            <a:ahLst/>
            <a:cxnLst/>
            <a:rect r="r" b="b" t="t" l="l"/>
            <a:pathLst>
              <a:path h="3647839" w="4907255">
                <a:moveTo>
                  <a:pt x="0" y="0"/>
                </a:moveTo>
                <a:lnTo>
                  <a:pt x="4907255" y="0"/>
                </a:lnTo>
                <a:lnTo>
                  <a:pt x="4907255" y="3647839"/>
                </a:lnTo>
                <a:lnTo>
                  <a:pt x="0" y="3647839"/>
                </a:lnTo>
                <a:lnTo>
                  <a:pt x="0" y="0"/>
                </a:lnTo>
                <a:close/>
              </a:path>
            </a:pathLst>
          </a:custGeom>
          <a:blipFill>
            <a:blip r:embed="rId4"/>
            <a:stretch>
              <a:fillRect l="0" t="-158" r="0" b="-158"/>
            </a:stretch>
          </a:blipFill>
        </p:spPr>
      </p:sp>
      <p:sp>
        <p:nvSpPr>
          <p:cNvPr name="Freeform 5" id="5"/>
          <p:cNvSpPr/>
          <p:nvPr/>
        </p:nvSpPr>
        <p:spPr>
          <a:xfrm flipH="false" flipV="false" rot="0">
            <a:off x="12399124" y="4695123"/>
            <a:ext cx="4860176" cy="3647839"/>
          </a:xfrm>
          <a:custGeom>
            <a:avLst/>
            <a:gdLst/>
            <a:ahLst/>
            <a:cxnLst/>
            <a:rect r="r" b="b" t="t" l="l"/>
            <a:pathLst>
              <a:path h="3647839" w="4860176">
                <a:moveTo>
                  <a:pt x="0" y="0"/>
                </a:moveTo>
                <a:lnTo>
                  <a:pt x="4860176" y="0"/>
                </a:lnTo>
                <a:lnTo>
                  <a:pt x="4860176" y="3647839"/>
                </a:lnTo>
                <a:lnTo>
                  <a:pt x="0" y="3647839"/>
                </a:lnTo>
                <a:lnTo>
                  <a:pt x="0" y="0"/>
                </a:lnTo>
                <a:close/>
              </a:path>
            </a:pathLst>
          </a:custGeom>
          <a:blipFill>
            <a:blip r:embed="rId5"/>
            <a:stretch>
              <a:fillRect l="-574" t="0" r="-574" b="0"/>
            </a:stretch>
          </a:blipFill>
        </p:spPr>
      </p:sp>
      <p:sp>
        <p:nvSpPr>
          <p:cNvPr name="TextBox 6" id="6"/>
          <p:cNvSpPr txBox="true"/>
          <p:nvPr/>
        </p:nvSpPr>
        <p:spPr>
          <a:xfrm rot="0">
            <a:off x="1923098" y="952500"/>
            <a:ext cx="15336202" cy="2594610"/>
          </a:xfrm>
          <a:prstGeom prst="rect">
            <a:avLst/>
          </a:prstGeom>
        </p:spPr>
        <p:txBody>
          <a:bodyPr anchor="t" rtlCol="false" tIns="0" lIns="0" bIns="0" rIns="0">
            <a:spAutoFit/>
          </a:bodyPr>
          <a:lstStyle/>
          <a:p>
            <a:pPr algn="r">
              <a:lnSpc>
                <a:spcPts val="10320"/>
              </a:lnSpc>
            </a:pPr>
            <a:r>
              <a:rPr lang="en-US" sz="8000" spc="568">
                <a:solidFill>
                  <a:srgbClr val="4C4635"/>
                </a:solidFill>
                <a:latin typeface="Alfa Slab One Bold"/>
              </a:rPr>
              <a:t>GIAI ĐOẠN 1</a:t>
            </a:r>
          </a:p>
          <a:p>
            <a:pPr algn="r" marL="0" indent="0" lvl="0">
              <a:lnSpc>
                <a:spcPts val="10320"/>
              </a:lnSpc>
            </a:pPr>
            <a:r>
              <a:rPr lang="en-US" sz="8000" spc="568">
                <a:solidFill>
                  <a:srgbClr val="4C4635"/>
                </a:solidFill>
                <a:latin typeface="Alfa Slab One Bold"/>
              </a:rPr>
              <a:t>CHUẨN HÓA MỐNG MẮT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127"/>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grpSp>
        <p:nvGrpSpPr>
          <p:cNvPr name="Group 3" id="3"/>
          <p:cNvGrpSpPr/>
          <p:nvPr/>
        </p:nvGrpSpPr>
        <p:grpSpPr>
          <a:xfrm rot="0">
            <a:off x="701023" y="2774097"/>
            <a:ext cx="16885954" cy="6143356"/>
            <a:chOff x="0" y="0"/>
            <a:chExt cx="22514606" cy="8191141"/>
          </a:xfrm>
        </p:grpSpPr>
        <p:sp>
          <p:nvSpPr>
            <p:cNvPr name="Freeform 4" id="4"/>
            <p:cNvSpPr/>
            <p:nvPr/>
          </p:nvSpPr>
          <p:spPr>
            <a:xfrm flipH="false" flipV="false" rot="0">
              <a:off x="11396371" y="0"/>
              <a:ext cx="11118235" cy="8191141"/>
            </a:xfrm>
            <a:custGeom>
              <a:avLst/>
              <a:gdLst/>
              <a:ahLst/>
              <a:cxnLst/>
              <a:rect r="r" b="b" t="t" l="l"/>
              <a:pathLst>
                <a:path h="8191141" w="11118235">
                  <a:moveTo>
                    <a:pt x="0" y="0"/>
                  </a:moveTo>
                  <a:lnTo>
                    <a:pt x="11118235" y="0"/>
                  </a:lnTo>
                  <a:lnTo>
                    <a:pt x="11118235" y="8191141"/>
                  </a:lnTo>
                  <a:lnTo>
                    <a:pt x="0" y="8191141"/>
                  </a:lnTo>
                  <a:lnTo>
                    <a:pt x="0" y="0"/>
                  </a:lnTo>
                  <a:close/>
                </a:path>
              </a:pathLst>
            </a:custGeom>
            <a:blipFill>
              <a:blip r:embed="rId3"/>
              <a:stretch>
                <a:fillRect l="0" t="0" r="0" b="0"/>
              </a:stretch>
            </a:blipFill>
          </p:spPr>
        </p:sp>
        <p:sp>
          <p:nvSpPr>
            <p:cNvPr name="Freeform 5" id="5"/>
            <p:cNvSpPr/>
            <p:nvPr/>
          </p:nvSpPr>
          <p:spPr>
            <a:xfrm flipH="false" flipV="false" rot="0">
              <a:off x="0" y="0"/>
              <a:ext cx="11396371" cy="8191141"/>
            </a:xfrm>
            <a:custGeom>
              <a:avLst/>
              <a:gdLst/>
              <a:ahLst/>
              <a:cxnLst/>
              <a:rect r="r" b="b" t="t" l="l"/>
              <a:pathLst>
                <a:path h="8191141" w="11396371">
                  <a:moveTo>
                    <a:pt x="0" y="0"/>
                  </a:moveTo>
                  <a:lnTo>
                    <a:pt x="11396371" y="0"/>
                  </a:lnTo>
                  <a:lnTo>
                    <a:pt x="11396371" y="8191141"/>
                  </a:lnTo>
                  <a:lnTo>
                    <a:pt x="0" y="8191141"/>
                  </a:lnTo>
                  <a:lnTo>
                    <a:pt x="0" y="0"/>
                  </a:lnTo>
                  <a:close/>
                </a:path>
              </a:pathLst>
            </a:custGeom>
            <a:blipFill>
              <a:blip r:embed="rId4"/>
              <a:stretch>
                <a:fillRect l="0" t="0" r="0" b="0"/>
              </a:stretch>
            </a:blipFill>
          </p:spPr>
        </p:sp>
      </p:grpSp>
      <p:sp>
        <p:nvSpPr>
          <p:cNvPr name="TextBox 6" id="6"/>
          <p:cNvSpPr txBox="true"/>
          <p:nvPr/>
        </p:nvSpPr>
        <p:spPr>
          <a:xfrm rot="0">
            <a:off x="2919890" y="265789"/>
            <a:ext cx="15416886" cy="1891030"/>
          </a:xfrm>
          <a:prstGeom prst="rect">
            <a:avLst/>
          </a:prstGeom>
        </p:spPr>
        <p:txBody>
          <a:bodyPr anchor="t" rtlCol="false" tIns="0" lIns="0" bIns="0" rIns="0">
            <a:spAutoFit/>
          </a:bodyPr>
          <a:lstStyle/>
          <a:p>
            <a:pPr algn="ctr">
              <a:lnSpc>
                <a:spcPts val="5199"/>
              </a:lnSpc>
            </a:pPr>
            <a:r>
              <a:rPr lang="en-US" sz="3999" spc="47">
                <a:solidFill>
                  <a:srgbClr val="000000"/>
                </a:solidFill>
                <a:latin typeface="Montserrat"/>
              </a:rPr>
              <a:t>Bước 1: chuyển các giá trị theo thang màu xám sang binary</a:t>
            </a:r>
          </a:p>
          <a:p>
            <a:pPr algn="just">
              <a:lnSpc>
                <a:spcPts val="4919"/>
              </a:lnSpc>
            </a:pPr>
            <a:r>
              <a:rPr lang="en-US" sz="3999" spc="47">
                <a:solidFill>
                  <a:srgbClr val="000000"/>
                </a:solidFill>
                <a:latin typeface="Montserrat"/>
              </a:rPr>
              <a:t>             </a:t>
            </a:r>
            <a:r>
              <a:rPr lang="en-US" sz="3999" spc="47">
                <a:solidFill>
                  <a:srgbClr val="000000"/>
                </a:solidFill>
                <a:latin typeface="Montserrat"/>
              </a:rPr>
              <a:t>Điểm màu xám chuyển thành bit 1 (đen)</a:t>
            </a:r>
          </a:p>
          <a:p>
            <a:pPr algn="just">
              <a:lnSpc>
                <a:spcPts val="4919"/>
              </a:lnSpc>
              <a:spcBef>
                <a:spcPct val="0"/>
              </a:spcBef>
            </a:pPr>
            <a:r>
              <a:rPr lang="en-US" sz="3999" spc="47">
                <a:solidFill>
                  <a:srgbClr val="000000"/>
                </a:solidFill>
                <a:latin typeface="Montserrat"/>
              </a:rPr>
              <a:t>             Điểm màu còn lại chuyền thành bit 0 (trắng)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127"/>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Freeform 3" id="3"/>
          <p:cNvSpPr/>
          <p:nvPr/>
        </p:nvSpPr>
        <p:spPr>
          <a:xfrm flipH="false" flipV="false" rot="0">
            <a:off x="1463197" y="2579291"/>
            <a:ext cx="7304345" cy="5378094"/>
          </a:xfrm>
          <a:custGeom>
            <a:avLst/>
            <a:gdLst/>
            <a:ahLst/>
            <a:cxnLst/>
            <a:rect r="r" b="b" t="t" l="l"/>
            <a:pathLst>
              <a:path h="5378094" w="7304345">
                <a:moveTo>
                  <a:pt x="0" y="0"/>
                </a:moveTo>
                <a:lnTo>
                  <a:pt x="7304345" y="0"/>
                </a:lnTo>
                <a:lnTo>
                  <a:pt x="7304345" y="5378094"/>
                </a:lnTo>
                <a:lnTo>
                  <a:pt x="0" y="5378094"/>
                </a:lnTo>
                <a:lnTo>
                  <a:pt x="0" y="0"/>
                </a:lnTo>
                <a:close/>
              </a:path>
            </a:pathLst>
          </a:custGeom>
          <a:blipFill>
            <a:blip r:embed="rId3"/>
            <a:stretch>
              <a:fillRect l="0" t="0" r="0" b="0"/>
            </a:stretch>
          </a:blipFill>
        </p:spPr>
      </p:sp>
      <p:grpSp>
        <p:nvGrpSpPr>
          <p:cNvPr name="Group 4" id="4"/>
          <p:cNvGrpSpPr/>
          <p:nvPr/>
        </p:nvGrpSpPr>
        <p:grpSpPr>
          <a:xfrm rot="0">
            <a:off x="2186138" y="2441982"/>
            <a:ext cx="5572716" cy="557271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DE412E"/>
              </a:solidFill>
              <a:prstDash val="solid"/>
              <a:miter/>
            </a:ln>
          </p:spPr>
        </p:sp>
        <p:sp>
          <p:nvSpPr>
            <p:cNvPr name="TextBox 6" id="6"/>
            <p:cNvSpPr txBox="true"/>
            <p:nvPr/>
          </p:nvSpPr>
          <p:spPr>
            <a:xfrm>
              <a:off x="76200" y="38100"/>
              <a:ext cx="660400" cy="698500"/>
            </a:xfrm>
            <a:prstGeom prst="rect">
              <a:avLst/>
            </a:prstGeom>
          </p:spPr>
          <p:txBody>
            <a:bodyPr anchor="ctr" rtlCol="false" tIns="54496" lIns="54496" bIns="54496" rIns="54496"/>
            <a:lstStyle/>
            <a:p>
              <a:pPr algn="ctr">
                <a:lnSpc>
                  <a:spcPts val="2800"/>
                </a:lnSpc>
              </a:pPr>
            </a:p>
          </p:txBody>
        </p:sp>
      </p:grpSp>
      <p:grpSp>
        <p:nvGrpSpPr>
          <p:cNvPr name="Group 7" id="7"/>
          <p:cNvGrpSpPr/>
          <p:nvPr/>
        </p:nvGrpSpPr>
        <p:grpSpPr>
          <a:xfrm rot="0">
            <a:off x="3967930" y="4343515"/>
            <a:ext cx="1717600" cy="17176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DE412E"/>
              </a:solidFill>
              <a:prstDash val="solid"/>
              <a:miter/>
            </a:ln>
          </p:spPr>
        </p:sp>
        <p:sp>
          <p:nvSpPr>
            <p:cNvPr name="TextBox 9" id="9"/>
            <p:cNvSpPr txBox="true"/>
            <p:nvPr/>
          </p:nvSpPr>
          <p:spPr>
            <a:xfrm>
              <a:off x="76200" y="38100"/>
              <a:ext cx="660400" cy="698500"/>
            </a:xfrm>
            <a:prstGeom prst="rect">
              <a:avLst/>
            </a:prstGeom>
          </p:spPr>
          <p:txBody>
            <a:bodyPr anchor="ctr" rtlCol="false" tIns="54496" lIns="54496" bIns="54496" rIns="54496"/>
            <a:lstStyle/>
            <a:p>
              <a:pPr algn="ctr">
                <a:lnSpc>
                  <a:spcPts val="2800"/>
                </a:lnSpc>
              </a:pPr>
            </a:p>
          </p:txBody>
        </p:sp>
      </p:grpSp>
      <p:sp>
        <p:nvSpPr>
          <p:cNvPr name="AutoShape 10" id="10"/>
          <p:cNvSpPr/>
          <p:nvPr/>
        </p:nvSpPr>
        <p:spPr>
          <a:xfrm>
            <a:off x="827470" y="5178503"/>
            <a:ext cx="8290053" cy="47625"/>
          </a:xfrm>
          <a:prstGeom prst="line">
            <a:avLst/>
          </a:prstGeom>
          <a:ln cap="flat" w="95250">
            <a:solidFill>
              <a:srgbClr val="38B6FF"/>
            </a:solidFill>
            <a:prstDash val="solid"/>
            <a:headEnd type="none" len="sm" w="sm"/>
            <a:tailEnd type="arrow" len="sm" w="med"/>
          </a:ln>
        </p:spPr>
      </p:sp>
      <p:sp>
        <p:nvSpPr>
          <p:cNvPr name="AutoShape 11" id="11"/>
          <p:cNvSpPr/>
          <p:nvPr/>
        </p:nvSpPr>
        <p:spPr>
          <a:xfrm flipH="true" flipV="true">
            <a:off x="4802918" y="1240212"/>
            <a:ext cx="47625" cy="7487411"/>
          </a:xfrm>
          <a:prstGeom prst="line">
            <a:avLst/>
          </a:prstGeom>
          <a:ln cap="flat" w="95250">
            <a:solidFill>
              <a:srgbClr val="38B6FF"/>
            </a:solidFill>
            <a:prstDash val="solid"/>
            <a:headEnd type="none" len="sm" w="sm"/>
            <a:tailEnd type="arrow" len="sm" w="med"/>
          </a:ln>
        </p:spPr>
      </p:sp>
      <p:sp>
        <p:nvSpPr>
          <p:cNvPr name="TextBox 12" id="12"/>
          <p:cNvSpPr txBox="true"/>
          <p:nvPr/>
        </p:nvSpPr>
        <p:spPr>
          <a:xfrm rot="0">
            <a:off x="8974336" y="5749648"/>
            <a:ext cx="339328" cy="613410"/>
          </a:xfrm>
          <a:prstGeom prst="rect">
            <a:avLst/>
          </a:prstGeom>
        </p:spPr>
        <p:txBody>
          <a:bodyPr anchor="t" rtlCol="false" tIns="0" lIns="0" bIns="0" rIns="0">
            <a:spAutoFit/>
          </a:bodyPr>
          <a:lstStyle/>
          <a:p>
            <a:pPr algn="ctr">
              <a:lnSpc>
                <a:spcPts val="4919"/>
              </a:lnSpc>
              <a:spcBef>
                <a:spcPct val="0"/>
              </a:spcBef>
            </a:pPr>
            <a:r>
              <a:rPr lang="en-US" sz="3999" spc="47">
                <a:solidFill>
                  <a:srgbClr val="000000"/>
                </a:solidFill>
                <a:latin typeface="Montserrat"/>
              </a:rPr>
              <a:t>X</a:t>
            </a:r>
          </a:p>
        </p:txBody>
      </p:sp>
      <p:sp>
        <p:nvSpPr>
          <p:cNvPr name="TextBox 13" id="13"/>
          <p:cNvSpPr txBox="true"/>
          <p:nvPr/>
        </p:nvSpPr>
        <p:spPr>
          <a:xfrm rot="0">
            <a:off x="5115369" y="1557877"/>
            <a:ext cx="328732" cy="613410"/>
          </a:xfrm>
          <a:prstGeom prst="rect">
            <a:avLst/>
          </a:prstGeom>
        </p:spPr>
        <p:txBody>
          <a:bodyPr anchor="t" rtlCol="false" tIns="0" lIns="0" bIns="0" rIns="0">
            <a:spAutoFit/>
          </a:bodyPr>
          <a:lstStyle/>
          <a:p>
            <a:pPr algn="ctr">
              <a:lnSpc>
                <a:spcPts val="4919"/>
              </a:lnSpc>
              <a:spcBef>
                <a:spcPct val="0"/>
              </a:spcBef>
            </a:pPr>
            <a:r>
              <a:rPr lang="en-US" sz="3999" spc="47">
                <a:solidFill>
                  <a:srgbClr val="000000"/>
                </a:solidFill>
                <a:latin typeface="Montserrat"/>
              </a:rPr>
              <a:t>Y</a:t>
            </a:r>
          </a:p>
        </p:txBody>
      </p:sp>
      <p:sp>
        <p:nvSpPr>
          <p:cNvPr name="Freeform 14" id="14"/>
          <p:cNvSpPr/>
          <p:nvPr/>
        </p:nvSpPr>
        <p:spPr>
          <a:xfrm flipH="false" flipV="false" rot="0">
            <a:off x="9739777" y="2511160"/>
            <a:ext cx="7505292" cy="5517662"/>
          </a:xfrm>
          <a:custGeom>
            <a:avLst/>
            <a:gdLst/>
            <a:ahLst/>
            <a:cxnLst/>
            <a:rect r="r" b="b" t="t" l="l"/>
            <a:pathLst>
              <a:path h="5517662" w="7505292">
                <a:moveTo>
                  <a:pt x="0" y="0"/>
                </a:moveTo>
                <a:lnTo>
                  <a:pt x="7505293" y="0"/>
                </a:lnTo>
                <a:lnTo>
                  <a:pt x="7505293" y="5517662"/>
                </a:lnTo>
                <a:lnTo>
                  <a:pt x="0" y="5517662"/>
                </a:lnTo>
                <a:lnTo>
                  <a:pt x="0" y="0"/>
                </a:lnTo>
                <a:close/>
              </a:path>
            </a:pathLst>
          </a:custGeom>
          <a:blipFill>
            <a:blip r:embed="rId4"/>
            <a:stretch>
              <a:fillRect l="0" t="0" r="0" b="0"/>
            </a:stretch>
          </a:blipFill>
        </p:spPr>
      </p:sp>
      <p:sp>
        <p:nvSpPr>
          <p:cNvPr name="AutoShape 15" id="15"/>
          <p:cNvSpPr/>
          <p:nvPr/>
        </p:nvSpPr>
        <p:spPr>
          <a:xfrm>
            <a:off x="9715547" y="8005009"/>
            <a:ext cx="8290053" cy="47625"/>
          </a:xfrm>
          <a:prstGeom prst="line">
            <a:avLst/>
          </a:prstGeom>
          <a:ln cap="flat" w="95250">
            <a:solidFill>
              <a:srgbClr val="38B6FF"/>
            </a:solidFill>
            <a:prstDash val="solid"/>
            <a:headEnd type="none" len="sm" w="sm"/>
            <a:tailEnd type="arrow" len="sm" w="med"/>
          </a:ln>
        </p:spPr>
      </p:sp>
      <p:sp>
        <p:nvSpPr>
          <p:cNvPr name="AutoShape 16" id="16"/>
          <p:cNvSpPr/>
          <p:nvPr/>
        </p:nvSpPr>
        <p:spPr>
          <a:xfrm flipH="true" flipV="true">
            <a:off x="9717665" y="1567565"/>
            <a:ext cx="22113" cy="6446970"/>
          </a:xfrm>
          <a:prstGeom prst="line">
            <a:avLst/>
          </a:prstGeom>
          <a:ln cap="flat" w="95250">
            <a:solidFill>
              <a:srgbClr val="38B6FF"/>
            </a:solidFill>
            <a:prstDash val="solid"/>
            <a:headEnd type="none" len="sm" w="sm"/>
            <a:tailEnd type="arrow" len="sm" w="med"/>
          </a:ln>
        </p:spPr>
      </p:sp>
      <p:sp>
        <p:nvSpPr>
          <p:cNvPr name="AutoShape 17" id="17"/>
          <p:cNvSpPr/>
          <p:nvPr/>
        </p:nvSpPr>
        <p:spPr>
          <a:xfrm flipV="true">
            <a:off x="4841428" y="3016637"/>
            <a:ext cx="1727158" cy="2173560"/>
          </a:xfrm>
          <a:prstGeom prst="line">
            <a:avLst/>
          </a:prstGeom>
          <a:ln cap="flat" w="38100">
            <a:solidFill>
              <a:srgbClr val="38B6FF"/>
            </a:solidFill>
            <a:prstDash val="solid"/>
            <a:headEnd type="none" len="sm" w="sm"/>
            <a:tailEnd type="none" len="sm" w="sm"/>
          </a:ln>
        </p:spPr>
      </p:sp>
      <p:sp>
        <p:nvSpPr>
          <p:cNvPr name="AutoShape 18" id="18"/>
          <p:cNvSpPr/>
          <p:nvPr/>
        </p:nvSpPr>
        <p:spPr>
          <a:xfrm flipH="true" flipV="true">
            <a:off x="11017480" y="2511160"/>
            <a:ext cx="28055" cy="5446225"/>
          </a:xfrm>
          <a:prstGeom prst="line">
            <a:avLst/>
          </a:prstGeom>
          <a:ln cap="flat" w="38100">
            <a:solidFill>
              <a:srgbClr val="38B6FF"/>
            </a:solidFill>
            <a:prstDash val="solid"/>
            <a:headEnd type="none" len="sm" w="sm"/>
            <a:tailEnd type="none" len="sm" w="sm"/>
          </a:ln>
        </p:spPr>
      </p:sp>
      <p:sp>
        <p:nvSpPr>
          <p:cNvPr name="TextBox 19" id="19"/>
          <p:cNvSpPr txBox="true"/>
          <p:nvPr/>
        </p:nvSpPr>
        <p:spPr>
          <a:xfrm rot="0">
            <a:off x="1873877" y="8500309"/>
            <a:ext cx="15592326" cy="1851660"/>
          </a:xfrm>
          <a:prstGeom prst="rect">
            <a:avLst/>
          </a:prstGeom>
        </p:spPr>
        <p:txBody>
          <a:bodyPr anchor="t" rtlCol="false" tIns="0" lIns="0" bIns="0" rIns="0">
            <a:spAutoFit/>
          </a:bodyPr>
          <a:lstStyle/>
          <a:p>
            <a:pPr algn="ctr">
              <a:lnSpc>
                <a:spcPts val="4919"/>
              </a:lnSpc>
              <a:spcBef>
                <a:spcPct val="0"/>
              </a:spcBef>
            </a:pPr>
            <a:r>
              <a:rPr lang="en-US" sz="3999" spc="47">
                <a:solidFill>
                  <a:srgbClr val="000000"/>
                </a:solidFill>
                <a:latin typeface="Montserrat"/>
              </a:rPr>
              <a:t>Bước 2: dùng mô hình Daugman: mô hình chuẩn hóa mống mắt để làm đầu vào cho việc trích xuất tính năng mống mắt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Freeform 3" id="3"/>
          <p:cNvSpPr/>
          <p:nvPr/>
        </p:nvSpPr>
        <p:spPr>
          <a:xfrm flipH="false" flipV="false" rot="0">
            <a:off x="0" y="-103127"/>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Freeform 4" id="4"/>
          <p:cNvSpPr/>
          <p:nvPr/>
        </p:nvSpPr>
        <p:spPr>
          <a:xfrm flipH="false" flipV="false" rot="0">
            <a:off x="664552" y="2347549"/>
            <a:ext cx="9113487" cy="5144390"/>
          </a:xfrm>
          <a:custGeom>
            <a:avLst/>
            <a:gdLst/>
            <a:ahLst/>
            <a:cxnLst/>
            <a:rect r="r" b="b" t="t" l="l"/>
            <a:pathLst>
              <a:path h="5144390" w="9113487">
                <a:moveTo>
                  <a:pt x="0" y="0"/>
                </a:moveTo>
                <a:lnTo>
                  <a:pt x="9113487" y="0"/>
                </a:lnTo>
                <a:lnTo>
                  <a:pt x="9113487" y="5144391"/>
                </a:lnTo>
                <a:lnTo>
                  <a:pt x="0" y="5144391"/>
                </a:lnTo>
                <a:lnTo>
                  <a:pt x="0" y="0"/>
                </a:lnTo>
                <a:close/>
              </a:path>
            </a:pathLst>
          </a:custGeom>
          <a:blipFill>
            <a:blip r:embed="rId3"/>
            <a:stretch>
              <a:fillRect l="0" t="0" r="-9976" b="0"/>
            </a:stretch>
          </a:blipFill>
        </p:spPr>
      </p:sp>
      <p:sp>
        <p:nvSpPr>
          <p:cNvPr name="Freeform 5" id="5"/>
          <p:cNvSpPr/>
          <p:nvPr/>
        </p:nvSpPr>
        <p:spPr>
          <a:xfrm flipH="false" flipV="false" rot="0">
            <a:off x="10205093" y="2185030"/>
            <a:ext cx="7240778" cy="5469429"/>
          </a:xfrm>
          <a:custGeom>
            <a:avLst/>
            <a:gdLst/>
            <a:ahLst/>
            <a:cxnLst/>
            <a:rect r="r" b="b" t="t" l="l"/>
            <a:pathLst>
              <a:path h="5469429" w="7240778">
                <a:moveTo>
                  <a:pt x="0" y="0"/>
                </a:moveTo>
                <a:lnTo>
                  <a:pt x="7240777" y="0"/>
                </a:lnTo>
                <a:lnTo>
                  <a:pt x="7240777" y="5469429"/>
                </a:lnTo>
                <a:lnTo>
                  <a:pt x="0" y="5469429"/>
                </a:lnTo>
                <a:lnTo>
                  <a:pt x="0" y="0"/>
                </a:lnTo>
                <a:close/>
              </a:path>
            </a:pathLst>
          </a:custGeom>
          <a:blipFill>
            <a:blip r:embed="rId4"/>
            <a:stretch>
              <a:fillRect l="0" t="0" r="0" b="0"/>
            </a:stretch>
          </a:blipFill>
        </p:spPr>
      </p:sp>
      <p:sp>
        <p:nvSpPr>
          <p:cNvPr name="TextBox 6" id="6"/>
          <p:cNvSpPr txBox="true"/>
          <p:nvPr/>
        </p:nvSpPr>
        <p:spPr>
          <a:xfrm rot="0">
            <a:off x="415636" y="8025765"/>
            <a:ext cx="17872364" cy="1232535"/>
          </a:xfrm>
          <a:prstGeom prst="rect">
            <a:avLst/>
          </a:prstGeom>
        </p:spPr>
        <p:txBody>
          <a:bodyPr anchor="t" rtlCol="false" tIns="0" lIns="0" bIns="0" rIns="0">
            <a:spAutoFit/>
          </a:bodyPr>
          <a:lstStyle/>
          <a:p>
            <a:pPr algn="ctr">
              <a:lnSpc>
                <a:spcPts val="4919"/>
              </a:lnSpc>
              <a:spcBef>
                <a:spcPct val="0"/>
              </a:spcBef>
            </a:pPr>
            <a:r>
              <a:rPr lang="en-US" sz="3999" spc="47">
                <a:solidFill>
                  <a:srgbClr val="000000"/>
                </a:solidFill>
                <a:latin typeface="Montserrat"/>
              </a:rPr>
              <a:t>Bước 3: áp dụng thuật toán Gabor để tìm ra đặc trưng của mống mắt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Freeform 4" id="4"/>
          <p:cNvSpPr/>
          <p:nvPr/>
        </p:nvSpPr>
        <p:spPr>
          <a:xfrm flipH="false" flipV="false" rot="0">
            <a:off x="0" y="0"/>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3"/>
            <a:stretch>
              <a:fillRect l="0" t="0" r="0" b="0"/>
            </a:stretch>
          </a:blipFill>
        </p:spPr>
      </p:sp>
      <p:grpSp>
        <p:nvGrpSpPr>
          <p:cNvPr name="Group 5" id="5"/>
          <p:cNvGrpSpPr/>
          <p:nvPr/>
        </p:nvGrpSpPr>
        <p:grpSpPr>
          <a:xfrm rot="0">
            <a:off x="9983495" y="2536355"/>
            <a:ext cx="7275805" cy="2756786"/>
            <a:chOff x="0" y="0"/>
            <a:chExt cx="1916261" cy="726067"/>
          </a:xfrm>
        </p:grpSpPr>
        <p:sp>
          <p:nvSpPr>
            <p:cNvPr name="Freeform 6" id="6"/>
            <p:cNvSpPr/>
            <p:nvPr/>
          </p:nvSpPr>
          <p:spPr>
            <a:xfrm flipH="false" flipV="false" rot="0">
              <a:off x="0" y="0"/>
              <a:ext cx="1916261" cy="726067"/>
            </a:xfrm>
            <a:custGeom>
              <a:avLst/>
              <a:gdLst/>
              <a:ahLst/>
              <a:cxnLst/>
              <a:rect r="r" b="b" t="t" l="l"/>
              <a:pathLst>
                <a:path h="726067" w="1916261">
                  <a:moveTo>
                    <a:pt x="0" y="0"/>
                  </a:moveTo>
                  <a:lnTo>
                    <a:pt x="1916261" y="0"/>
                  </a:lnTo>
                  <a:lnTo>
                    <a:pt x="1916261" y="726067"/>
                  </a:lnTo>
                  <a:lnTo>
                    <a:pt x="0" y="726067"/>
                  </a:lnTo>
                  <a:close/>
                </a:path>
              </a:pathLst>
            </a:custGeom>
            <a:solidFill>
              <a:srgbClr val="000000">
                <a:alpha val="0"/>
              </a:srgbClr>
            </a:solidFill>
            <a:ln w="38100" cap="sq">
              <a:solidFill>
                <a:srgbClr val="DE412E"/>
              </a:solidFill>
              <a:prstDash val="lgDash"/>
              <a:miter/>
            </a:ln>
          </p:spPr>
        </p:sp>
        <p:sp>
          <p:nvSpPr>
            <p:cNvPr name="TextBox 7" id="7"/>
            <p:cNvSpPr txBox="true"/>
            <p:nvPr/>
          </p:nvSpPr>
          <p:spPr>
            <a:xfrm>
              <a:off x="0" y="-38100"/>
              <a:ext cx="1916261" cy="7641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539919" y="1028700"/>
            <a:ext cx="10118913" cy="1209675"/>
          </a:xfrm>
          <a:prstGeom prst="rect">
            <a:avLst/>
          </a:prstGeom>
        </p:spPr>
        <p:txBody>
          <a:bodyPr anchor="t" rtlCol="false" tIns="0" lIns="0" bIns="0" rIns="0">
            <a:spAutoFit/>
          </a:bodyPr>
          <a:lstStyle/>
          <a:p>
            <a:pPr algn="ctr">
              <a:lnSpc>
                <a:spcPts val="9599"/>
              </a:lnSpc>
            </a:pPr>
            <a:r>
              <a:rPr lang="en-US" sz="7999">
                <a:solidFill>
                  <a:srgbClr val="3F3533"/>
                </a:solidFill>
                <a:latin typeface="Kelvinch Bold"/>
              </a:rPr>
              <a:t>Nội dung</a:t>
            </a:r>
          </a:p>
        </p:txBody>
      </p:sp>
      <p:sp>
        <p:nvSpPr>
          <p:cNvPr name="TextBox 9" id="9"/>
          <p:cNvSpPr txBox="true"/>
          <p:nvPr/>
        </p:nvSpPr>
        <p:spPr>
          <a:xfrm rot="0">
            <a:off x="2636450" y="2894634"/>
            <a:ext cx="6827962" cy="1495425"/>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Biometric recognition systems</a:t>
            </a:r>
          </a:p>
        </p:txBody>
      </p:sp>
      <p:sp>
        <p:nvSpPr>
          <p:cNvPr name="TextBox 10" id="10"/>
          <p:cNvSpPr txBox="true"/>
          <p:nvPr/>
        </p:nvSpPr>
        <p:spPr>
          <a:xfrm rot="0">
            <a:off x="11810075" y="2911730"/>
            <a:ext cx="4789350" cy="742950"/>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Iris recognition</a:t>
            </a:r>
          </a:p>
        </p:txBody>
      </p:sp>
      <p:sp>
        <p:nvSpPr>
          <p:cNvPr name="TextBox 11" id="11"/>
          <p:cNvSpPr txBox="true"/>
          <p:nvPr/>
        </p:nvSpPr>
        <p:spPr>
          <a:xfrm rot="0">
            <a:off x="11810075" y="3713784"/>
            <a:ext cx="4789350" cy="1343025"/>
          </a:xfrm>
          <a:prstGeom prst="rect">
            <a:avLst/>
          </a:prstGeom>
        </p:spPr>
        <p:txBody>
          <a:bodyPr anchor="t" rtlCol="false" tIns="0" lIns="0" bIns="0" rIns="0">
            <a:spAutoFit/>
          </a:bodyPr>
          <a:lstStyle/>
          <a:p>
            <a:pPr>
              <a:lnSpc>
                <a:spcPts val="3599"/>
              </a:lnSpc>
            </a:pPr>
            <a:r>
              <a:rPr lang="en-US" sz="2999">
                <a:solidFill>
                  <a:srgbClr val="000000"/>
                </a:solidFill>
                <a:latin typeface="Montserrat"/>
              </a:rPr>
              <a:t>Khái niệm</a:t>
            </a:r>
          </a:p>
          <a:p>
            <a:pPr>
              <a:lnSpc>
                <a:spcPts val="3599"/>
              </a:lnSpc>
            </a:pPr>
            <a:r>
              <a:rPr lang="en-US" sz="2999">
                <a:solidFill>
                  <a:srgbClr val="000000"/>
                </a:solidFill>
                <a:latin typeface="Montserrat"/>
              </a:rPr>
              <a:t>Thuật toán áp dụng</a:t>
            </a:r>
          </a:p>
          <a:p>
            <a:pPr algn="l">
              <a:lnSpc>
                <a:spcPts val="3600"/>
              </a:lnSpc>
            </a:pPr>
            <a:r>
              <a:rPr lang="en-US" sz="3000">
                <a:solidFill>
                  <a:srgbClr val="000000"/>
                </a:solidFill>
                <a:latin typeface="Montserrat"/>
              </a:rPr>
              <a:t>Quá trình hiện thực</a:t>
            </a:r>
          </a:p>
        </p:txBody>
      </p:sp>
      <p:sp>
        <p:nvSpPr>
          <p:cNvPr name="TextBox 12" id="12"/>
          <p:cNvSpPr txBox="true"/>
          <p:nvPr/>
        </p:nvSpPr>
        <p:spPr>
          <a:xfrm rot="0">
            <a:off x="2636450" y="4484412"/>
            <a:ext cx="5932350" cy="1790700"/>
          </a:xfrm>
          <a:prstGeom prst="rect">
            <a:avLst/>
          </a:prstGeom>
        </p:spPr>
        <p:txBody>
          <a:bodyPr anchor="t" rtlCol="false" tIns="0" lIns="0" bIns="0" rIns="0">
            <a:spAutoFit/>
          </a:bodyPr>
          <a:lstStyle/>
          <a:p>
            <a:pPr>
              <a:lnSpc>
                <a:spcPts val="3599"/>
              </a:lnSpc>
            </a:pPr>
            <a:r>
              <a:rPr lang="en-US" sz="2999">
                <a:solidFill>
                  <a:srgbClr val="000000"/>
                </a:solidFill>
                <a:latin typeface="Montserrat"/>
              </a:rPr>
              <a:t>Khái niệm</a:t>
            </a:r>
          </a:p>
          <a:p>
            <a:pPr>
              <a:lnSpc>
                <a:spcPts val="3599"/>
              </a:lnSpc>
            </a:pPr>
            <a:r>
              <a:rPr lang="en-US" sz="2999">
                <a:solidFill>
                  <a:srgbClr val="000000"/>
                </a:solidFill>
                <a:latin typeface="Montserrat"/>
              </a:rPr>
              <a:t>Phân loại</a:t>
            </a:r>
          </a:p>
          <a:p>
            <a:pPr>
              <a:lnSpc>
                <a:spcPts val="3599"/>
              </a:lnSpc>
            </a:pPr>
            <a:r>
              <a:rPr lang="en-US" sz="2999">
                <a:solidFill>
                  <a:srgbClr val="000000"/>
                </a:solidFill>
                <a:latin typeface="Montserrat"/>
              </a:rPr>
              <a:t>Ưu, nhược điểm, rủi ro</a:t>
            </a:r>
          </a:p>
          <a:p>
            <a:pPr algn="l">
              <a:lnSpc>
                <a:spcPts val="3600"/>
              </a:lnSpc>
            </a:pPr>
            <a:r>
              <a:rPr lang="en-US" sz="3000">
                <a:solidFill>
                  <a:srgbClr val="000000"/>
                </a:solidFill>
                <a:latin typeface="Montserrat"/>
              </a:rPr>
              <a:t>Quy trình hoạt động</a:t>
            </a:r>
          </a:p>
        </p:txBody>
      </p:sp>
      <p:sp>
        <p:nvSpPr>
          <p:cNvPr name="TextBox 13" id="13"/>
          <p:cNvSpPr txBox="true"/>
          <p:nvPr/>
        </p:nvSpPr>
        <p:spPr>
          <a:xfrm rot="0">
            <a:off x="11810075" y="6443186"/>
            <a:ext cx="4789350" cy="1495425"/>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Tổng kết &amp; Tài liệu tham khảo</a:t>
            </a:r>
          </a:p>
        </p:txBody>
      </p:sp>
      <p:sp>
        <p:nvSpPr>
          <p:cNvPr name="TextBox 14" id="14"/>
          <p:cNvSpPr txBox="true"/>
          <p:nvPr/>
        </p:nvSpPr>
        <p:spPr>
          <a:xfrm rot="0">
            <a:off x="11810075" y="8136799"/>
            <a:ext cx="4789350" cy="457200"/>
          </a:xfrm>
          <a:prstGeom prst="rect">
            <a:avLst/>
          </a:prstGeom>
        </p:spPr>
        <p:txBody>
          <a:bodyPr anchor="t" rtlCol="false" tIns="0" lIns="0" bIns="0" rIns="0">
            <a:spAutoFit/>
          </a:bodyPr>
          <a:lstStyle/>
          <a:p>
            <a:pPr algn="l">
              <a:lnSpc>
                <a:spcPts val="3600"/>
              </a:lnSpc>
            </a:pPr>
            <a:r>
              <a:rPr lang="en-US" sz="3000">
                <a:solidFill>
                  <a:srgbClr val="000000"/>
                </a:solidFill>
                <a:latin typeface="Montserrat"/>
              </a:rPr>
              <a:t>Nội dung cần nhớ</a:t>
            </a:r>
          </a:p>
        </p:txBody>
      </p:sp>
      <p:sp>
        <p:nvSpPr>
          <p:cNvPr name="TextBox 15" id="15"/>
          <p:cNvSpPr txBox="true"/>
          <p:nvPr/>
        </p:nvSpPr>
        <p:spPr>
          <a:xfrm rot="0">
            <a:off x="2636450" y="6443186"/>
            <a:ext cx="4789350" cy="742950"/>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Thuật toán</a:t>
            </a:r>
          </a:p>
        </p:txBody>
      </p:sp>
      <p:sp>
        <p:nvSpPr>
          <p:cNvPr name="TextBox 16" id="16"/>
          <p:cNvSpPr txBox="true"/>
          <p:nvPr/>
        </p:nvSpPr>
        <p:spPr>
          <a:xfrm rot="0">
            <a:off x="2636450" y="7222399"/>
            <a:ext cx="4789350" cy="1371600"/>
          </a:xfrm>
          <a:prstGeom prst="rect">
            <a:avLst/>
          </a:prstGeom>
        </p:spPr>
        <p:txBody>
          <a:bodyPr anchor="t" rtlCol="false" tIns="0" lIns="0" bIns="0" rIns="0">
            <a:spAutoFit/>
          </a:bodyPr>
          <a:lstStyle/>
          <a:p>
            <a:pPr algn="l">
              <a:lnSpc>
                <a:spcPts val="3600"/>
              </a:lnSpc>
            </a:pPr>
            <a:r>
              <a:rPr lang="en-US" sz="3000">
                <a:solidFill>
                  <a:srgbClr val="000000"/>
                </a:solidFill>
                <a:latin typeface="Montserrat"/>
              </a:rPr>
              <a:t>Giải thích sơ bộ về thuật toán chuẩn hóa và mã hóa mống mắt</a:t>
            </a:r>
          </a:p>
        </p:txBody>
      </p:sp>
      <p:sp>
        <p:nvSpPr>
          <p:cNvPr name="TextBox 17" id="17"/>
          <p:cNvSpPr txBox="true"/>
          <p:nvPr/>
        </p:nvSpPr>
        <p:spPr>
          <a:xfrm rot="0">
            <a:off x="740900" y="2917355"/>
            <a:ext cx="1895550" cy="1162050"/>
          </a:xfrm>
          <a:prstGeom prst="rect">
            <a:avLst/>
          </a:prstGeom>
        </p:spPr>
        <p:txBody>
          <a:bodyPr anchor="t" rtlCol="false" tIns="0" lIns="0" bIns="0" rIns="0">
            <a:spAutoFit/>
          </a:bodyPr>
          <a:lstStyle/>
          <a:p>
            <a:pPr algn="ctr">
              <a:lnSpc>
                <a:spcPts val="9120"/>
              </a:lnSpc>
            </a:pPr>
            <a:r>
              <a:rPr lang="en-US" sz="7600">
                <a:solidFill>
                  <a:srgbClr val="3F3533"/>
                </a:solidFill>
                <a:latin typeface="Kelvinch"/>
              </a:rPr>
              <a:t>01</a:t>
            </a:r>
          </a:p>
        </p:txBody>
      </p:sp>
      <p:sp>
        <p:nvSpPr>
          <p:cNvPr name="TextBox 18" id="18"/>
          <p:cNvSpPr txBox="true"/>
          <p:nvPr/>
        </p:nvSpPr>
        <p:spPr>
          <a:xfrm rot="0">
            <a:off x="9599375" y="2889852"/>
            <a:ext cx="1895550" cy="1162050"/>
          </a:xfrm>
          <a:prstGeom prst="rect">
            <a:avLst/>
          </a:prstGeom>
        </p:spPr>
        <p:txBody>
          <a:bodyPr anchor="t" rtlCol="false" tIns="0" lIns="0" bIns="0" rIns="0">
            <a:spAutoFit/>
          </a:bodyPr>
          <a:lstStyle/>
          <a:p>
            <a:pPr algn="ctr">
              <a:lnSpc>
                <a:spcPts val="9120"/>
              </a:lnSpc>
            </a:pPr>
            <a:r>
              <a:rPr lang="en-US" sz="7600">
                <a:solidFill>
                  <a:srgbClr val="3F3533"/>
                </a:solidFill>
                <a:latin typeface="Kelvinch"/>
              </a:rPr>
              <a:t>02</a:t>
            </a:r>
          </a:p>
        </p:txBody>
      </p:sp>
      <p:sp>
        <p:nvSpPr>
          <p:cNvPr name="TextBox 19" id="19"/>
          <p:cNvSpPr txBox="true"/>
          <p:nvPr/>
        </p:nvSpPr>
        <p:spPr>
          <a:xfrm rot="0">
            <a:off x="740900" y="6407566"/>
            <a:ext cx="1895550" cy="1162050"/>
          </a:xfrm>
          <a:prstGeom prst="rect">
            <a:avLst/>
          </a:prstGeom>
        </p:spPr>
        <p:txBody>
          <a:bodyPr anchor="t" rtlCol="false" tIns="0" lIns="0" bIns="0" rIns="0">
            <a:spAutoFit/>
          </a:bodyPr>
          <a:lstStyle/>
          <a:p>
            <a:pPr algn="ctr">
              <a:lnSpc>
                <a:spcPts val="9120"/>
              </a:lnSpc>
            </a:pPr>
            <a:r>
              <a:rPr lang="en-US" sz="7600">
                <a:solidFill>
                  <a:srgbClr val="3F3533"/>
                </a:solidFill>
                <a:latin typeface="Kelvinch"/>
              </a:rPr>
              <a:t>03</a:t>
            </a:r>
          </a:p>
        </p:txBody>
      </p:sp>
      <p:sp>
        <p:nvSpPr>
          <p:cNvPr name="TextBox 20" id="20"/>
          <p:cNvSpPr txBox="true"/>
          <p:nvPr/>
        </p:nvSpPr>
        <p:spPr>
          <a:xfrm rot="0">
            <a:off x="9599375" y="6407566"/>
            <a:ext cx="1895550" cy="1162050"/>
          </a:xfrm>
          <a:prstGeom prst="rect">
            <a:avLst/>
          </a:prstGeom>
        </p:spPr>
        <p:txBody>
          <a:bodyPr anchor="t" rtlCol="false" tIns="0" lIns="0" bIns="0" rIns="0">
            <a:spAutoFit/>
          </a:bodyPr>
          <a:lstStyle/>
          <a:p>
            <a:pPr algn="ctr">
              <a:lnSpc>
                <a:spcPts val="9120"/>
              </a:lnSpc>
            </a:pPr>
            <a:r>
              <a:rPr lang="en-US" sz="7600">
                <a:solidFill>
                  <a:srgbClr val="3F3533"/>
                </a:solidFill>
                <a:latin typeface="Kelvinch"/>
              </a:rPr>
              <a:t>04</a:t>
            </a:r>
          </a:p>
        </p:txBody>
      </p:sp>
      <p:grpSp>
        <p:nvGrpSpPr>
          <p:cNvPr name="Group 21" id="21"/>
          <p:cNvGrpSpPr/>
          <p:nvPr/>
        </p:nvGrpSpPr>
        <p:grpSpPr>
          <a:xfrm rot="0">
            <a:off x="1034672" y="6433661"/>
            <a:ext cx="7010493" cy="2462645"/>
            <a:chOff x="0" y="0"/>
            <a:chExt cx="1846385" cy="648598"/>
          </a:xfrm>
        </p:grpSpPr>
        <p:sp>
          <p:nvSpPr>
            <p:cNvPr name="Freeform 22" id="22"/>
            <p:cNvSpPr/>
            <p:nvPr/>
          </p:nvSpPr>
          <p:spPr>
            <a:xfrm flipH="false" flipV="false" rot="0">
              <a:off x="0" y="0"/>
              <a:ext cx="1846385" cy="648598"/>
            </a:xfrm>
            <a:custGeom>
              <a:avLst/>
              <a:gdLst/>
              <a:ahLst/>
              <a:cxnLst/>
              <a:rect r="r" b="b" t="t" l="l"/>
              <a:pathLst>
                <a:path h="648598" w="1846385">
                  <a:moveTo>
                    <a:pt x="0" y="0"/>
                  </a:moveTo>
                  <a:lnTo>
                    <a:pt x="1846385" y="0"/>
                  </a:lnTo>
                  <a:lnTo>
                    <a:pt x="1846385" y="648598"/>
                  </a:lnTo>
                  <a:lnTo>
                    <a:pt x="0" y="648598"/>
                  </a:lnTo>
                  <a:close/>
                </a:path>
              </a:pathLst>
            </a:custGeom>
            <a:solidFill>
              <a:srgbClr val="000000">
                <a:alpha val="0"/>
              </a:srgbClr>
            </a:solidFill>
            <a:ln w="38100" cap="sq">
              <a:solidFill>
                <a:srgbClr val="DE412E"/>
              </a:solidFill>
              <a:prstDash val="lgDash"/>
              <a:miter/>
            </a:ln>
          </p:spPr>
        </p:sp>
        <p:sp>
          <p:nvSpPr>
            <p:cNvPr name="TextBox 23" id="23"/>
            <p:cNvSpPr txBox="true"/>
            <p:nvPr/>
          </p:nvSpPr>
          <p:spPr>
            <a:xfrm>
              <a:off x="0" y="-38100"/>
              <a:ext cx="1846385" cy="68669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127"/>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Freeform 3" id="3"/>
          <p:cNvSpPr/>
          <p:nvPr/>
        </p:nvSpPr>
        <p:spPr>
          <a:xfrm flipH="false" flipV="false" rot="0">
            <a:off x="1541745" y="4099523"/>
            <a:ext cx="5627980" cy="3438773"/>
          </a:xfrm>
          <a:custGeom>
            <a:avLst/>
            <a:gdLst/>
            <a:ahLst/>
            <a:cxnLst/>
            <a:rect r="r" b="b" t="t" l="l"/>
            <a:pathLst>
              <a:path h="3438773" w="5627980">
                <a:moveTo>
                  <a:pt x="0" y="0"/>
                </a:moveTo>
                <a:lnTo>
                  <a:pt x="5627979" y="0"/>
                </a:lnTo>
                <a:lnTo>
                  <a:pt x="5627979" y="3438773"/>
                </a:lnTo>
                <a:lnTo>
                  <a:pt x="0" y="3438773"/>
                </a:lnTo>
                <a:lnTo>
                  <a:pt x="0" y="0"/>
                </a:lnTo>
                <a:close/>
              </a:path>
            </a:pathLst>
          </a:custGeom>
          <a:blipFill>
            <a:blip r:embed="rId3"/>
            <a:stretch>
              <a:fillRect l="0" t="0" r="-92614" b="0"/>
            </a:stretch>
          </a:blipFill>
        </p:spPr>
      </p:sp>
      <p:sp>
        <p:nvSpPr>
          <p:cNvPr name="Freeform 4" id="4"/>
          <p:cNvSpPr/>
          <p:nvPr/>
        </p:nvSpPr>
        <p:spPr>
          <a:xfrm flipH="false" flipV="false" rot="0">
            <a:off x="3432196" y="0"/>
            <a:ext cx="3737528" cy="3757952"/>
          </a:xfrm>
          <a:custGeom>
            <a:avLst/>
            <a:gdLst/>
            <a:ahLst/>
            <a:cxnLst/>
            <a:rect r="r" b="b" t="t" l="l"/>
            <a:pathLst>
              <a:path h="3757952" w="3737528">
                <a:moveTo>
                  <a:pt x="0" y="0"/>
                </a:moveTo>
                <a:lnTo>
                  <a:pt x="3737528" y="0"/>
                </a:lnTo>
                <a:lnTo>
                  <a:pt x="3737528" y="3757952"/>
                </a:lnTo>
                <a:lnTo>
                  <a:pt x="0" y="3757952"/>
                </a:lnTo>
                <a:lnTo>
                  <a:pt x="0" y="0"/>
                </a:lnTo>
                <a:close/>
              </a:path>
            </a:pathLst>
          </a:custGeom>
          <a:blipFill>
            <a:blip r:embed="rId4"/>
            <a:stretch>
              <a:fillRect l="0" t="0" r="0" b="0"/>
            </a:stretch>
          </a:blipFill>
        </p:spPr>
      </p:sp>
      <p:sp>
        <p:nvSpPr>
          <p:cNvPr name="Freeform 5" id="5"/>
          <p:cNvSpPr/>
          <p:nvPr/>
        </p:nvSpPr>
        <p:spPr>
          <a:xfrm flipH="false" flipV="false" rot="0">
            <a:off x="11433196" y="0"/>
            <a:ext cx="3815301" cy="3757952"/>
          </a:xfrm>
          <a:custGeom>
            <a:avLst/>
            <a:gdLst/>
            <a:ahLst/>
            <a:cxnLst/>
            <a:rect r="r" b="b" t="t" l="l"/>
            <a:pathLst>
              <a:path h="3757952" w="3815301">
                <a:moveTo>
                  <a:pt x="0" y="0"/>
                </a:moveTo>
                <a:lnTo>
                  <a:pt x="3815301" y="0"/>
                </a:lnTo>
                <a:lnTo>
                  <a:pt x="3815301" y="3757952"/>
                </a:lnTo>
                <a:lnTo>
                  <a:pt x="0" y="3757952"/>
                </a:lnTo>
                <a:lnTo>
                  <a:pt x="0" y="0"/>
                </a:lnTo>
                <a:close/>
              </a:path>
            </a:pathLst>
          </a:custGeom>
          <a:blipFill>
            <a:blip r:embed="rId5"/>
            <a:stretch>
              <a:fillRect l="-2046" t="0" r="-2046" b="0"/>
            </a:stretch>
          </a:blipFill>
        </p:spPr>
      </p:sp>
      <p:sp>
        <p:nvSpPr>
          <p:cNvPr name="Freeform 6" id="6"/>
          <p:cNvSpPr/>
          <p:nvPr/>
        </p:nvSpPr>
        <p:spPr>
          <a:xfrm flipH="false" flipV="false" rot="0">
            <a:off x="11433196" y="4099523"/>
            <a:ext cx="5627980" cy="3513118"/>
          </a:xfrm>
          <a:custGeom>
            <a:avLst/>
            <a:gdLst/>
            <a:ahLst/>
            <a:cxnLst/>
            <a:rect r="r" b="b" t="t" l="l"/>
            <a:pathLst>
              <a:path h="3513118" w="5627980">
                <a:moveTo>
                  <a:pt x="0" y="0"/>
                </a:moveTo>
                <a:lnTo>
                  <a:pt x="5627980" y="0"/>
                </a:lnTo>
                <a:lnTo>
                  <a:pt x="5627980" y="3513117"/>
                </a:lnTo>
                <a:lnTo>
                  <a:pt x="0" y="3513117"/>
                </a:lnTo>
                <a:lnTo>
                  <a:pt x="0" y="0"/>
                </a:lnTo>
                <a:close/>
              </a:path>
            </a:pathLst>
          </a:custGeom>
          <a:blipFill>
            <a:blip r:embed="rId6"/>
            <a:stretch>
              <a:fillRect l="0" t="0" r="0" b="0"/>
            </a:stretch>
          </a:blipFill>
        </p:spPr>
      </p:sp>
      <p:sp>
        <p:nvSpPr>
          <p:cNvPr name="Freeform 7" id="7"/>
          <p:cNvSpPr/>
          <p:nvPr/>
        </p:nvSpPr>
        <p:spPr>
          <a:xfrm flipH="false" flipV="false" rot="0">
            <a:off x="3671364" y="7955540"/>
            <a:ext cx="10945273" cy="1597504"/>
          </a:xfrm>
          <a:custGeom>
            <a:avLst/>
            <a:gdLst/>
            <a:ahLst/>
            <a:cxnLst/>
            <a:rect r="r" b="b" t="t" l="l"/>
            <a:pathLst>
              <a:path h="1597504" w="10945273">
                <a:moveTo>
                  <a:pt x="0" y="0"/>
                </a:moveTo>
                <a:lnTo>
                  <a:pt x="10945272" y="0"/>
                </a:lnTo>
                <a:lnTo>
                  <a:pt x="10945272" y="1597504"/>
                </a:lnTo>
                <a:lnTo>
                  <a:pt x="0" y="1597504"/>
                </a:lnTo>
                <a:lnTo>
                  <a:pt x="0" y="0"/>
                </a:lnTo>
                <a:close/>
              </a:path>
            </a:pathLst>
          </a:custGeom>
          <a:blipFill>
            <a:blip r:embed="rId7"/>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Freeform 3" id="3"/>
          <p:cNvSpPr/>
          <p:nvPr/>
        </p:nvSpPr>
        <p:spPr>
          <a:xfrm flipH="false" flipV="false" rot="0">
            <a:off x="8881454" y="2453538"/>
            <a:ext cx="7978883" cy="4348782"/>
          </a:xfrm>
          <a:custGeom>
            <a:avLst/>
            <a:gdLst/>
            <a:ahLst/>
            <a:cxnLst/>
            <a:rect r="r" b="b" t="t" l="l"/>
            <a:pathLst>
              <a:path h="4348782" w="7978883">
                <a:moveTo>
                  <a:pt x="0" y="0"/>
                </a:moveTo>
                <a:lnTo>
                  <a:pt x="7978882" y="0"/>
                </a:lnTo>
                <a:lnTo>
                  <a:pt x="7978882" y="4348782"/>
                </a:lnTo>
                <a:lnTo>
                  <a:pt x="0" y="4348782"/>
                </a:lnTo>
                <a:lnTo>
                  <a:pt x="0" y="0"/>
                </a:lnTo>
                <a:close/>
              </a:path>
            </a:pathLst>
          </a:custGeom>
          <a:blipFill>
            <a:blip r:embed="rId3"/>
            <a:stretch>
              <a:fillRect l="0" t="-5756" r="0" b="0"/>
            </a:stretch>
          </a:blipFill>
        </p:spPr>
      </p:sp>
      <p:sp>
        <p:nvSpPr>
          <p:cNvPr name="Freeform 4" id="4"/>
          <p:cNvSpPr/>
          <p:nvPr/>
        </p:nvSpPr>
        <p:spPr>
          <a:xfrm flipH="false" flipV="false" rot="0">
            <a:off x="3252392" y="806620"/>
            <a:ext cx="4813802" cy="6987410"/>
          </a:xfrm>
          <a:custGeom>
            <a:avLst/>
            <a:gdLst/>
            <a:ahLst/>
            <a:cxnLst/>
            <a:rect r="r" b="b" t="t" l="l"/>
            <a:pathLst>
              <a:path h="6987410" w="4813802">
                <a:moveTo>
                  <a:pt x="0" y="0"/>
                </a:moveTo>
                <a:lnTo>
                  <a:pt x="4813802" y="0"/>
                </a:lnTo>
                <a:lnTo>
                  <a:pt x="4813802" y="6987410"/>
                </a:lnTo>
                <a:lnTo>
                  <a:pt x="0" y="6987410"/>
                </a:lnTo>
                <a:lnTo>
                  <a:pt x="0" y="0"/>
                </a:lnTo>
                <a:close/>
              </a:path>
            </a:pathLst>
          </a:custGeom>
          <a:blipFill>
            <a:blip r:embed="rId4"/>
            <a:stretch>
              <a:fillRect l="0" t="0" r="0" b="0"/>
            </a:stretch>
          </a:blipFill>
        </p:spPr>
      </p:sp>
      <p:sp>
        <p:nvSpPr>
          <p:cNvPr name="TextBox 5" id="5"/>
          <p:cNvSpPr txBox="true"/>
          <p:nvPr/>
        </p:nvSpPr>
        <p:spPr>
          <a:xfrm rot="0">
            <a:off x="356755" y="8025765"/>
            <a:ext cx="17931245" cy="1232535"/>
          </a:xfrm>
          <a:prstGeom prst="rect">
            <a:avLst/>
          </a:prstGeom>
        </p:spPr>
        <p:txBody>
          <a:bodyPr anchor="t" rtlCol="false" tIns="0" lIns="0" bIns="0" rIns="0">
            <a:spAutoFit/>
          </a:bodyPr>
          <a:lstStyle/>
          <a:p>
            <a:pPr algn="ctr">
              <a:lnSpc>
                <a:spcPts val="4919"/>
              </a:lnSpc>
              <a:spcBef>
                <a:spcPct val="0"/>
              </a:spcBef>
            </a:pPr>
            <a:r>
              <a:rPr lang="en-US" sz="3999" spc="47">
                <a:solidFill>
                  <a:srgbClr val="000000"/>
                </a:solidFill>
                <a:latin typeface="Montserrat"/>
              </a:rPr>
              <a:t>Để so sánh cặp mống mắt, sử dụng thuật toán Haming để tính khoảng cách giữa chúng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8805">
            <a:off x="-862430" y="9304375"/>
            <a:ext cx="4577760" cy="0"/>
          </a:xfrm>
          <a:prstGeom prst="line">
            <a:avLst/>
          </a:prstGeom>
          <a:ln cap="rnd" w="19050">
            <a:solidFill>
              <a:srgbClr val="3F3533"/>
            </a:solidFill>
            <a:prstDash val="solid"/>
            <a:headEnd type="none" len="sm" w="sm"/>
            <a:tailEnd type="none" len="sm" w="sm"/>
          </a:ln>
        </p:spPr>
      </p:sp>
      <p:sp>
        <p:nvSpPr>
          <p:cNvPr name="AutoShape 5" id="5"/>
          <p:cNvSpPr/>
          <p:nvPr/>
        </p:nvSpPr>
        <p:spPr>
          <a:xfrm rot="1878805">
            <a:off x="14520320" y="1054725"/>
            <a:ext cx="4577760" cy="0"/>
          </a:xfrm>
          <a:prstGeom prst="line">
            <a:avLst/>
          </a:prstGeom>
          <a:ln cap="rnd" w="19050">
            <a:solidFill>
              <a:srgbClr val="3F3533"/>
            </a:solidFill>
            <a:prstDash val="solid"/>
            <a:headEnd type="none" len="sm" w="sm"/>
            <a:tailEnd type="none" len="sm" w="sm"/>
          </a:ln>
        </p:spPr>
      </p:sp>
      <p:sp>
        <p:nvSpPr>
          <p:cNvPr name="AutoShape 6" id="6"/>
          <p:cNvSpPr/>
          <p:nvPr/>
        </p:nvSpPr>
        <p:spPr>
          <a:xfrm rot="8921194">
            <a:off x="14546496" y="9258801"/>
            <a:ext cx="4577760" cy="0"/>
          </a:xfrm>
          <a:prstGeom prst="line">
            <a:avLst/>
          </a:prstGeom>
          <a:ln cap="rnd" w="19050">
            <a:solidFill>
              <a:srgbClr val="3F3533"/>
            </a:solidFill>
            <a:prstDash val="solid"/>
            <a:headEnd type="none" len="sm" w="sm"/>
            <a:tailEnd type="none" len="sm" w="sm"/>
          </a:ln>
        </p:spPr>
      </p:sp>
      <p:sp>
        <p:nvSpPr>
          <p:cNvPr name="AutoShape 7" id="7"/>
          <p:cNvSpPr/>
          <p:nvPr/>
        </p:nvSpPr>
        <p:spPr>
          <a:xfrm rot="8921194">
            <a:off x="-836254" y="1009151"/>
            <a:ext cx="4577760" cy="0"/>
          </a:xfrm>
          <a:prstGeom prst="line">
            <a:avLst/>
          </a:prstGeom>
          <a:ln cap="rnd" w="19050">
            <a:solidFill>
              <a:srgbClr val="3F3533"/>
            </a:solidFill>
            <a:prstDash val="solid"/>
            <a:headEnd type="none" len="sm" w="sm"/>
            <a:tailEnd type="none" len="sm" w="sm"/>
          </a:ln>
        </p:spPr>
      </p:sp>
      <p:sp>
        <p:nvSpPr>
          <p:cNvPr name="TextBox 8" id="8"/>
          <p:cNvSpPr txBox="true"/>
          <p:nvPr/>
        </p:nvSpPr>
        <p:spPr>
          <a:xfrm rot="0">
            <a:off x="3154725" y="819920"/>
            <a:ext cx="11978550" cy="1057275"/>
          </a:xfrm>
          <a:prstGeom prst="rect">
            <a:avLst/>
          </a:prstGeom>
        </p:spPr>
        <p:txBody>
          <a:bodyPr anchor="t" rtlCol="false" tIns="0" lIns="0" bIns="0" rIns="0">
            <a:spAutoFit/>
          </a:bodyPr>
          <a:lstStyle/>
          <a:p>
            <a:pPr algn="ctr">
              <a:lnSpc>
                <a:spcPts val="8399"/>
              </a:lnSpc>
            </a:pPr>
            <a:r>
              <a:rPr lang="en-US" sz="6999">
                <a:solidFill>
                  <a:srgbClr val="000000"/>
                </a:solidFill>
                <a:latin typeface="Kelvinch Bold"/>
              </a:rPr>
              <a:t>Tổng Kết</a:t>
            </a:r>
          </a:p>
        </p:txBody>
      </p:sp>
      <p:sp>
        <p:nvSpPr>
          <p:cNvPr name="Freeform 9" id="9"/>
          <p:cNvSpPr/>
          <p:nvPr/>
        </p:nvSpPr>
        <p:spPr>
          <a:xfrm flipH="false" flipV="false" rot="0">
            <a:off x="-33495" y="-133463"/>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TextBox 10" id="10"/>
          <p:cNvSpPr txBox="true"/>
          <p:nvPr/>
        </p:nvSpPr>
        <p:spPr>
          <a:xfrm rot="0">
            <a:off x="521193" y="2355879"/>
            <a:ext cx="17377495" cy="5490544"/>
          </a:xfrm>
          <a:prstGeom prst="rect">
            <a:avLst/>
          </a:prstGeom>
        </p:spPr>
        <p:txBody>
          <a:bodyPr anchor="t" rtlCol="false" tIns="0" lIns="0" bIns="0" rIns="0">
            <a:spAutoFit/>
          </a:bodyPr>
          <a:lstStyle/>
          <a:p>
            <a:pPr>
              <a:lnSpc>
                <a:spcPts val="4812"/>
              </a:lnSpc>
            </a:pPr>
            <a:r>
              <a:rPr lang="en-US" sz="3912" spc="46">
                <a:solidFill>
                  <a:srgbClr val="000000"/>
                </a:solidFill>
                <a:latin typeface="Montserrat"/>
              </a:rPr>
              <a:t>- </a:t>
            </a:r>
            <a:r>
              <a:rPr lang="en-US" sz="3912" spc="46">
                <a:solidFill>
                  <a:srgbClr val="000000"/>
                </a:solidFill>
                <a:latin typeface="Montserrat Bold"/>
              </a:rPr>
              <a:t>Iris recognition</a:t>
            </a:r>
            <a:r>
              <a:rPr lang="en-US" sz="3912" spc="46">
                <a:solidFill>
                  <a:srgbClr val="000000"/>
                </a:solidFill>
                <a:latin typeface="Montserrat"/>
              </a:rPr>
              <a:t> là một phương pháp sinh trắc học hiệu quả, sử dụng đặc điểm duy nhất của mống mắt để xác định danh tính;</a:t>
            </a:r>
          </a:p>
          <a:p>
            <a:pPr>
              <a:lnSpc>
                <a:spcPts val="4812"/>
              </a:lnSpc>
            </a:pPr>
          </a:p>
          <a:p>
            <a:pPr>
              <a:lnSpc>
                <a:spcPts val="4812"/>
              </a:lnSpc>
            </a:pPr>
            <a:r>
              <a:rPr lang="en-US" sz="3912" spc="46">
                <a:solidFill>
                  <a:srgbClr val="000000"/>
                </a:solidFill>
                <a:latin typeface="Montserrat"/>
              </a:rPr>
              <a:t>- Được </a:t>
            </a:r>
            <a:r>
              <a:rPr lang="en-US" sz="3912" spc="46">
                <a:solidFill>
                  <a:srgbClr val="000000"/>
                </a:solidFill>
                <a:latin typeface="Montserrat Bold"/>
              </a:rPr>
              <a:t>ứng dụng </a:t>
            </a:r>
            <a:r>
              <a:rPr lang="en-US" sz="3912" spc="46">
                <a:solidFill>
                  <a:srgbClr val="000000"/>
                </a:solidFill>
                <a:latin typeface="Montserrat"/>
              </a:rPr>
              <a:t>rộng rãi trong</a:t>
            </a:r>
            <a:r>
              <a:rPr lang="en-US" sz="3912" spc="46">
                <a:solidFill>
                  <a:srgbClr val="000000"/>
                </a:solidFill>
                <a:latin typeface="Montserrat Bold"/>
              </a:rPr>
              <a:t> bảo mật, quản lý chấm công, và quản lý điểm danh trong giáo dục</a:t>
            </a:r>
            <a:r>
              <a:rPr lang="en-US" sz="3912" spc="46">
                <a:solidFill>
                  <a:srgbClr val="000000"/>
                </a:solidFill>
                <a:latin typeface="Montserrat"/>
              </a:rPr>
              <a:t>;</a:t>
            </a:r>
          </a:p>
          <a:p>
            <a:pPr>
              <a:lnSpc>
                <a:spcPts val="4812"/>
              </a:lnSpc>
            </a:pPr>
          </a:p>
          <a:p>
            <a:pPr>
              <a:lnSpc>
                <a:spcPts val="4812"/>
              </a:lnSpc>
            </a:pPr>
            <a:r>
              <a:rPr lang="en-US" sz="3912" spc="46">
                <a:solidFill>
                  <a:srgbClr val="000000"/>
                </a:solidFill>
                <a:latin typeface="Montserrat"/>
              </a:rPr>
              <a:t>- </a:t>
            </a:r>
            <a:r>
              <a:rPr lang="en-US" sz="3912" spc="46">
                <a:solidFill>
                  <a:srgbClr val="000000"/>
                </a:solidFill>
                <a:latin typeface="Montserrat Bold"/>
              </a:rPr>
              <a:t>Iris recognition</a:t>
            </a:r>
            <a:r>
              <a:rPr lang="en-US" sz="3912" spc="46">
                <a:solidFill>
                  <a:srgbClr val="000000"/>
                </a:solidFill>
                <a:latin typeface="Montserrat"/>
              </a:rPr>
              <a:t> là một công nghệ có nhiều tiềm năng, tuy nhiên nó vẫn còn một số hạn chế cần được khắc phục.</a:t>
            </a:r>
          </a:p>
          <a:p>
            <a:pPr>
              <a:lnSpc>
                <a:spcPts val="4812"/>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8805">
            <a:off x="-862430" y="9304375"/>
            <a:ext cx="4577760" cy="0"/>
          </a:xfrm>
          <a:prstGeom prst="line">
            <a:avLst/>
          </a:prstGeom>
          <a:ln cap="rnd" w="19050">
            <a:solidFill>
              <a:srgbClr val="3F3533"/>
            </a:solidFill>
            <a:prstDash val="solid"/>
            <a:headEnd type="none" len="sm" w="sm"/>
            <a:tailEnd type="none" len="sm" w="sm"/>
          </a:ln>
        </p:spPr>
      </p:sp>
      <p:sp>
        <p:nvSpPr>
          <p:cNvPr name="AutoShape 5" id="5"/>
          <p:cNvSpPr/>
          <p:nvPr/>
        </p:nvSpPr>
        <p:spPr>
          <a:xfrm rot="1878805">
            <a:off x="14520320" y="1054725"/>
            <a:ext cx="4577760" cy="0"/>
          </a:xfrm>
          <a:prstGeom prst="line">
            <a:avLst/>
          </a:prstGeom>
          <a:ln cap="rnd" w="19050">
            <a:solidFill>
              <a:srgbClr val="3F3533"/>
            </a:solidFill>
            <a:prstDash val="solid"/>
            <a:headEnd type="none" len="sm" w="sm"/>
            <a:tailEnd type="none" len="sm" w="sm"/>
          </a:ln>
        </p:spPr>
      </p:sp>
      <p:sp>
        <p:nvSpPr>
          <p:cNvPr name="AutoShape 6" id="6"/>
          <p:cNvSpPr/>
          <p:nvPr/>
        </p:nvSpPr>
        <p:spPr>
          <a:xfrm rot="8921194">
            <a:off x="14546496" y="9258801"/>
            <a:ext cx="4577760" cy="0"/>
          </a:xfrm>
          <a:prstGeom prst="line">
            <a:avLst/>
          </a:prstGeom>
          <a:ln cap="rnd" w="19050">
            <a:solidFill>
              <a:srgbClr val="3F3533"/>
            </a:solidFill>
            <a:prstDash val="solid"/>
            <a:headEnd type="none" len="sm" w="sm"/>
            <a:tailEnd type="none" len="sm" w="sm"/>
          </a:ln>
        </p:spPr>
      </p:sp>
      <p:sp>
        <p:nvSpPr>
          <p:cNvPr name="AutoShape 7" id="7"/>
          <p:cNvSpPr/>
          <p:nvPr/>
        </p:nvSpPr>
        <p:spPr>
          <a:xfrm rot="8921194">
            <a:off x="-836254" y="1009151"/>
            <a:ext cx="4577760" cy="0"/>
          </a:xfrm>
          <a:prstGeom prst="line">
            <a:avLst/>
          </a:prstGeom>
          <a:ln cap="rnd" w="19050">
            <a:solidFill>
              <a:srgbClr val="3F3533"/>
            </a:solidFill>
            <a:prstDash val="solid"/>
            <a:headEnd type="none" len="sm" w="sm"/>
            <a:tailEnd type="none" len="sm" w="sm"/>
          </a:ln>
        </p:spPr>
      </p:sp>
      <p:sp>
        <p:nvSpPr>
          <p:cNvPr name="TextBox 8" id="8"/>
          <p:cNvSpPr txBox="true"/>
          <p:nvPr/>
        </p:nvSpPr>
        <p:spPr>
          <a:xfrm rot="0">
            <a:off x="3154725" y="819920"/>
            <a:ext cx="11978550" cy="1057275"/>
          </a:xfrm>
          <a:prstGeom prst="rect">
            <a:avLst/>
          </a:prstGeom>
        </p:spPr>
        <p:txBody>
          <a:bodyPr anchor="t" rtlCol="false" tIns="0" lIns="0" bIns="0" rIns="0">
            <a:spAutoFit/>
          </a:bodyPr>
          <a:lstStyle/>
          <a:p>
            <a:pPr algn="ctr">
              <a:lnSpc>
                <a:spcPts val="8399"/>
              </a:lnSpc>
            </a:pPr>
            <a:r>
              <a:rPr lang="en-US" sz="6999">
                <a:solidFill>
                  <a:srgbClr val="000000"/>
                </a:solidFill>
                <a:latin typeface="Kelvinch Bold"/>
              </a:rPr>
              <a:t>Tài Liệu Tham Khảo</a:t>
            </a:r>
          </a:p>
        </p:txBody>
      </p:sp>
      <p:sp>
        <p:nvSpPr>
          <p:cNvPr name="Freeform 9" id="9"/>
          <p:cNvSpPr/>
          <p:nvPr/>
        </p:nvSpPr>
        <p:spPr>
          <a:xfrm flipH="false" flipV="false" rot="0">
            <a:off x="-33495" y="-133463"/>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TextBox 10" id="10"/>
          <p:cNvSpPr txBox="true"/>
          <p:nvPr/>
        </p:nvSpPr>
        <p:spPr>
          <a:xfrm rot="0">
            <a:off x="521193" y="2355879"/>
            <a:ext cx="17513110" cy="6512974"/>
          </a:xfrm>
          <a:prstGeom prst="rect">
            <a:avLst/>
          </a:prstGeom>
        </p:spPr>
        <p:txBody>
          <a:bodyPr anchor="t" rtlCol="false" tIns="0" lIns="0" bIns="0" rIns="0">
            <a:spAutoFit/>
          </a:bodyPr>
          <a:lstStyle/>
          <a:p>
            <a:pPr>
              <a:lnSpc>
                <a:spcPts val="3423"/>
              </a:lnSpc>
            </a:pPr>
            <a:r>
              <a:rPr lang="en-US" sz="2783" spc="33">
                <a:solidFill>
                  <a:srgbClr val="000000"/>
                </a:solidFill>
                <a:latin typeface="Montserrat Bold"/>
              </a:rPr>
              <a:t>Tài liệu tiếng Anh:</a:t>
            </a:r>
          </a:p>
          <a:p>
            <a:pPr>
              <a:lnSpc>
                <a:spcPts val="3423"/>
              </a:lnSpc>
            </a:pPr>
            <a:r>
              <a:rPr lang="en-US" sz="2783" spc="33">
                <a:solidFill>
                  <a:srgbClr val="000000"/>
                </a:solidFill>
                <a:latin typeface="Montserrat"/>
              </a:rPr>
              <a:t>Hidalgo, V., Garc\ia, L., &amp; Lorenzo, M. (2008). Iris recognition using the JAVAVis Library. ĲIMAI, 1(1), 43–48.</a:t>
            </a:r>
          </a:p>
          <a:p>
            <a:pPr>
              <a:lnSpc>
                <a:spcPts val="3423"/>
              </a:lnSpc>
            </a:pPr>
          </a:p>
          <a:p>
            <a:pPr>
              <a:lnSpc>
                <a:spcPts val="3423"/>
              </a:lnSpc>
            </a:pPr>
            <a:r>
              <a:rPr lang="en-US" sz="2783" spc="33">
                <a:solidFill>
                  <a:srgbClr val="000000"/>
                </a:solidFill>
                <a:latin typeface="Montserrat Bold"/>
              </a:rPr>
              <a:t>Tài liệu tiếng Việt:</a:t>
            </a:r>
          </a:p>
          <a:p>
            <a:pPr>
              <a:lnSpc>
                <a:spcPts val="3423"/>
              </a:lnSpc>
            </a:pPr>
            <a:r>
              <a:rPr lang="en-US" sz="2783" spc="33">
                <a:solidFill>
                  <a:srgbClr val="000000"/>
                </a:solidFill>
                <a:latin typeface="Montserrat"/>
              </a:rPr>
              <a:t>Nguyễn Lê Mai Duyên, Đinh Trung Tứ / Tạp chí Khoa học và Công nghệ Đại học Duy Tân 05(42) (2020) 26-36.</a:t>
            </a:r>
          </a:p>
          <a:p>
            <a:pPr>
              <a:lnSpc>
                <a:spcPts val="3423"/>
              </a:lnSpc>
            </a:pPr>
          </a:p>
          <a:p>
            <a:pPr>
              <a:lnSpc>
                <a:spcPts val="3423"/>
              </a:lnSpc>
            </a:pPr>
            <a:r>
              <a:rPr lang="en-US" sz="2783" spc="33">
                <a:solidFill>
                  <a:srgbClr val="000000"/>
                </a:solidFill>
                <a:latin typeface="Montserrat"/>
              </a:rPr>
              <a:t>Le-Tien Thuong, Nguyen Duy Phu, Le ba Loc, Phan Xuan Hanh, “Iris Recognition by using Aitificial neural Networks and Independent Component Analysis”, Scientific Journal of Saigon University, Jan 2019, ISSN 1859-3208, (In Vietnamese).</a:t>
            </a:r>
          </a:p>
          <a:p>
            <a:pPr>
              <a:lnSpc>
                <a:spcPts val="3423"/>
              </a:lnSpc>
            </a:pPr>
          </a:p>
          <a:p>
            <a:pPr>
              <a:lnSpc>
                <a:spcPts val="3423"/>
              </a:lnSpc>
            </a:pPr>
            <a:r>
              <a:rPr lang="en-US" sz="2783" spc="33">
                <a:solidFill>
                  <a:srgbClr val="000000"/>
                </a:solidFill>
                <a:latin typeface="Montserrat"/>
              </a:rPr>
              <a:t>Hà Minh Tân, IEEE Transactions on Information Forensics and Security 11.6 (2016): 1206-1213. </a:t>
            </a:r>
          </a:p>
          <a:p>
            <a:pPr>
              <a:lnSpc>
                <a:spcPts val="3423"/>
              </a:lnSpc>
            </a:pPr>
          </a:p>
          <a:p>
            <a:pPr>
              <a:lnSpc>
                <a:spcPts val="3423"/>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1F1"/>
        </a:solidFill>
      </p:bgPr>
    </p:bg>
    <p:spTree>
      <p:nvGrpSpPr>
        <p:cNvPr id="1" name=""/>
        <p:cNvGrpSpPr/>
        <p:nvPr/>
      </p:nvGrpSpPr>
      <p:grpSpPr>
        <a:xfrm>
          <a:off x="0" y="0"/>
          <a:ext cx="0" cy="0"/>
          <a:chOff x="0" y="0"/>
          <a:chExt cx="0" cy="0"/>
        </a:xfrm>
      </p:grpSpPr>
      <p:sp>
        <p:nvSpPr>
          <p:cNvPr name="Freeform 2" id="2"/>
          <p:cNvSpPr/>
          <p:nvPr/>
        </p:nvSpPr>
        <p:spPr>
          <a:xfrm flipH="false" flipV="false" rot="1862986">
            <a:off x="5131650" y="5721013"/>
            <a:ext cx="2865156" cy="2252729"/>
          </a:xfrm>
          <a:custGeom>
            <a:avLst/>
            <a:gdLst/>
            <a:ahLst/>
            <a:cxnLst/>
            <a:rect r="r" b="b" t="t" l="l"/>
            <a:pathLst>
              <a:path h="2252729" w="2865156">
                <a:moveTo>
                  <a:pt x="0" y="0"/>
                </a:moveTo>
                <a:lnTo>
                  <a:pt x="2865156" y="0"/>
                </a:lnTo>
                <a:lnTo>
                  <a:pt x="2865156" y="2252728"/>
                </a:lnTo>
                <a:lnTo>
                  <a:pt x="0" y="2252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890572"/>
            <a:ext cx="5129573" cy="4334489"/>
          </a:xfrm>
          <a:custGeom>
            <a:avLst/>
            <a:gdLst/>
            <a:ahLst/>
            <a:cxnLst/>
            <a:rect r="r" b="b" t="t" l="l"/>
            <a:pathLst>
              <a:path h="4334489" w="5129573">
                <a:moveTo>
                  <a:pt x="0" y="0"/>
                </a:moveTo>
                <a:lnTo>
                  <a:pt x="5129573" y="0"/>
                </a:lnTo>
                <a:lnTo>
                  <a:pt x="5129573" y="4334489"/>
                </a:lnTo>
                <a:lnTo>
                  <a:pt x="0" y="4334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44839" y="2611276"/>
            <a:ext cx="10198322" cy="2235835"/>
          </a:xfrm>
          <a:prstGeom prst="rect">
            <a:avLst/>
          </a:prstGeom>
        </p:spPr>
        <p:txBody>
          <a:bodyPr anchor="t" rtlCol="false" tIns="0" lIns="0" bIns="0" rIns="0">
            <a:spAutoFit/>
          </a:bodyPr>
          <a:lstStyle/>
          <a:p>
            <a:pPr algn="ctr">
              <a:lnSpc>
                <a:spcPts val="8720"/>
              </a:lnSpc>
            </a:pPr>
            <a:r>
              <a:rPr lang="en-US" sz="8000">
                <a:solidFill>
                  <a:srgbClr val="000000"/>
                </a:solidFill>
                <a:latin typeface="Niramit"/>
              </a:rPr>
              <a:t>Cảm ơn mọi người đã lắng nghe!</a:t>
            </a:r>
          </a:p>
        </p:txBody>
      </p:sp>
      <p:sp>
        <p:nvSpPr>
          <p:cNvPr name="Freeform 5" id="5"/>
          <p:cNvSpPr/>
          <p:nvPr/>
        </p:nvSpPr>
        <p:spPr>
          <a:xfrm flipH="false" flipV="false" rot="0">
            <a:off x="13135805" y="5980257"/>
            <a:ext cx="5316967" cy="4306743"/>
          </a:xfrm>
          <a:custGeom>
            <a:avLst/>
            <a:gdLst/>
            <a:ahLst/>
            <a:cxnLst/>
            <a:rect r="r" b="b" t="t" l="l"/>
            <a:pathLst>
              <a:path h="4306743" w="5316967">
                <a:moveTo>
                  <a:pt x="0" y="0"/>
                </a:moveTo>
                <a:lnTo>
                  <a:pt x="5316967" y="0"/>
                </a:lnTo>
                <a:lnTo>
                  <a:pt x="5316967" y="4306743"/>
                </a:lnTo>
                <a:lnTo>
                  <a:pt x="0" y="4306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08808" y="450870"/>
            <a:ext cx="2703168" cy="2074681"/>
          </a:xfrm>
          <a:custGeom>
            <a:avLst/>
            <a:gdLst/>
            <a:ahLst/>
            <a:cxnLst/>
            <a:rect r="r" b="b" t="t" l="l"/>
            <a:pathLst>
              <a:path h="2074681" w="2703168">
                <a:moveTo>
                  <a:pt x="0" y="0"/>
                </a:moveTo>
                <a:lnTo>
                  <a:pt x="2703168" y="0"/>
                </a:lnTo>
                <a:lnTo>
                  <a:pt x="2703168" y="2074681"/>
                </a:lnTo>
                <a:lnTo>
                  <a:pt x="0" y="20746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921052">
            <a:off x="14005010" y="574619"/>
            <a:ext cx="2996397" cy="2352172"/>
          </a:xfrm>
          <a:custGeom>
            <a:avLst/>
            <a:gdLst/>
            <a:ahLst/>
            <a:cxnLst/>
            <a:rect r="r" b="b" t="t" l="l"/>
            <a:pathLst>
              <a:path h="2352172" w="2996397">
                <a:moveTo>
                  <a:pt x="0" y="0"/>
                </a:moveTo>
                <a:lnTo>
                  <a:pt x="2996397" y="0"/>
                </a:lnTo>
                <a:lnTo>
                  <a:pt x="2996397" y="2352172"/>
                </a:lnTo>
                <a:lnTo>
                  <a:pt x="0" y="2352172"/>
                </a:lnTo>
                <a:lnTo>
                  <a:pt x="0" y="0"/>
                </a:lnTo>
                <a:close/>
              </a:path>
            </a:pathLst>
          </a:custGeom>
          <a:blipFill>
            <a:blip r:embed="rId10"/>
            <a:stretch>
              <a:fillRect l="0" t="0" r="0" b="0"/>
            </a:stretch>
          </a:blipFill>
        </p:spPr>
      </p:sp>
      <p:sp>
        <p:nvSpPr>
          <p:cNvPr name="Freeform 8" id="8"/>
          <p:cNvSpPr/>
          <p:nvPr/>
        </p:nvSpPr>
        <p:spPr>
          <a:xfrm flipH="false" flipV="false" rot="0">
            <a:off x="15951826" y="0"/>
            <a:ext cx="1307474" cy="1268249"/>
          </a:xfrm>
          <a:custGeom>
            <a:avLst/>
            <a:gdLst/>
            <a:ahLst/>
            <a:cxnLst/>
            <a:rect r="r" b="b" t="t" l="l"/>
            <a:pathLst>
              <a:path h="1268249" w="1307474">
                <a:moveTo>
                  <a:pt x="0" y="0"/>
                </a:moveTo>
                <a:lnTo>
                  <a:pt x="1307474" y="0"/>
                </a:lnTo>
                <a:lnTo>
                  <a:pt x="1307474" y="1268249"/>
                </a:lnTo>
                <a:lnTo>
                  <a:pt x="0" y="12682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8805">
            <a:off x="-862430" y="9304375"/>
            <a:ext cx="4577760" cy="0"/>
          </a:xfrm>
          <a:prstGeom prst="line">
            <a:avLst/>
          </a:prstGeom>
          <a:ln cap="rnd" w="19050">
            <a:solidFill>
              <a:srgbClr val="3F3533"/>
            </a:solidFill>
            <a:prstDash val="solid"/>
            <a:headEnd type="none" len="sm" w="sm"/>
            <a:tailEnd type="none" len="sm" w="sm"/>
          </a:ln>
        </p:spPr>
      </p:sp>
      <p:sp>
        <p:nvSpPr>
          <p:cNvPr name="AutoShape 5" id="5"/>
          <p:cNvSpPr/>
          <p:nvPr/>
        </p:nvSpPr>
        <p:spPr>
          <a:xfrm rot="1878805">
            <a:off x="14520320" y="1054725"/>
            <a:ext cx="4577760" cy="0"/>
          </a:xfrm>
          <a:prstGeom prst="line">
            <a:avLst/>
          </a:prstGeom>
          <a:ln cap="rnd" w="19050">
            <a:solidFill>
              <a:srgbClr val="3F3533"/>
            </a:solidFill>
            <a:prstDash val="solid"/>
            <a:headEnd type="none" len="sm" w="sm"/>
            <a:tailEnd type="none" len="sm" w="sm"/>
          </a:ln>
        </p:spPr>
      </p:sp>
      <p:sp>
        <p:nvSpPr>
          <p:cNvPr name="AutoShape 6" id="6"/>
          <p:cNvSpPr/>
          <p:nvPr/>
        </p:nvSpPr>
        <p:spPr>
          <a:xfrm rot="8921194">
            <a:off x="14546496" y="9258801"/>
            <a:ext cx="4577760" cy="0"/>
          </a:xfrm>
          <a:prstGeom prst="line">
            <a:avLst/>
          </a:prstGeom>
          <a:ln cap="rnd" w="19050">
            <a:solidFill>
              <a:srgbClr val="3F3533"/>
            </a:solidFill>
            <a:prstDash val="solid"/>
            <a:headEnd type="none" len="sm" w="sm"/>
            <a:tailEnd type="none" len="sm" w="sm"/>
          </a:ln>
        </p:spPr>
      </p:sp>
      <p:sp>
        <p:nvSpPr>
          <p:cNvPr name="AutoShape 7" id="7"/>
          <p:cNvSpPr/>
          <p:nvPr/>
        </p:nvSpPr>
        <p:spPr>
          <a:xfrm rot="8921194">
            <a:off x="-836254" y="1009151"/>
            <a:ext cx="4577760" cy="0"/>
          </a:xfrm>
          <a:prstGeom prst="line">
            <a:avLst/>
          </a:prstGeom>
          <a:ln cap="rnd" w="19050">
            <a:solidFill>
              <a:srgbClr val="3F3533"/>
            </a:solidFill>
            <a:prstDash val="solid"/>
            <a:headEnd type="none" len="sm" w="sm"/>
            <a:tailEnd type="none" len="sm" w="sm"/>
          </a:ln>
        </p:spPr>
      </p:sp>
      <p:sp>
        <p:nvSpPr>
          <p:cNvPr name="TextBox 8" id="8"/>
          <p:cNvSpPr txBox="true"/>
          <p:nvPr/>
        </p:nvSpPr>
        <p:spPr>
          <a:xfrm rot="0">
            <a:off x="3154725" y="819920"/>
            <a:ext cx="11978550" cy="2114550"/>
          </a:xfrm>
          <a:prstGeom prst="rect">
            <a:avLst/>
          </a:prstGeom>
        </p:spPr>
        <p:txBody>
          <a:bodyPr anchor="t" rtlCol="false" tIns="0" lIns="0" bIns="0" rIns="0">
            <a:spAutoFit/>
          </a:bodyPr>
          <a:lstStyle/>
          <a:p>
            <a:pPr algn="ctr">
              <a:lnSpc>
                <a:spcPts val="8399"/>
              </a:lnSpc>
            </a:pPr>
            <a:r>
              <a:rPr lang="en-US" sz="6999">
                <a:solidFill>
                  <a:srgbClr val="000000"/>
                </a:solidFill>
                <a:latin typeface="Kelvinch Bold"/>
              </a:rPr>
              <a:t>Biometric recognition systems</a:t>
            </a:r>
          </a:p>
        </p:txBody>
      </p:sp>
      <p:sp>
        <p:nvSpPr>
          <p:cNvPr name="TextBox 9" id="9"/>
          <p:cNvSpPr txBox="true"/>
          <p:nvPr/>
        </p:nvSpPr>
        <p:spPr>
          <a:xfrm rot="0">
            <a:off x="760050" y="3182120"/>
            <a:ext cx="4789350" cy="742950"/>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1.1 Khái niệm</a:t>
            </a:r>
          </a:p>
        </p:txBody>
      </p:sp>
      <p:sp>
        <p:nvSpPr>
          <p:cNvPr name="Freeform 10" id="10"/>
          <p:cNvSpPr/>
          <p:nvPr/>
        </p:nvSpPr>
        <p:spPr>
          <a:xfrm flipH="false" flipV="false" rot="0">
            <a:off x="-33495" y="-133463"/>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TextBox 11" id="11"/>
          <p:cNvSpPr txBox="true"/>
          <p:nvPr/>
        </p:nvSpPr>
        <p:spPr>
          <a:xfrm rot="0">
            <a:off x="1426450" y="4324052"/>
            <a:ext cx="15832850" cy="3709035"/>
          </a:xfrm>
          <a:prstGeom prst="rect">
            <a:avLst/>
          </a:prstGeom>
        </p:spPr>
        <p:txBody>
          <a:bodyPr anchor="t" rtlCol="false" tIns="0" lIns="0" bIns="0" rIns="0">
            <a:spAutoFit/>
          </a:bodyPr>
          <a:lstStyle/>
          <a:p>
            <a:pPr>
              <a:lnSpc>
                <a:spcPts val="4919"/>
              </a:lnSpc>
            </a:pPr>
            <a:r>
              <a:rPr lang="en-US" sz="3999" spc="47">
                <a:solidFill>
                  <a:srgbClr val="000000"/>
                </a:solidFill>
                <a:latin typeface="Montserrat"/>
              </a:rPr>
              <a:t>- Hệ thống công nghệ sử dụng những đặc điểm đặc thù (độc nhất) về thể chất hay hành vi đặc biệt của con người để xác định và xác minh danh tính của họ.</a:t>
            </a:r>
          </a:p>
          <a:p>
            <a:pPr>
              <a:lnSpc>
                <a:spcPts val="4919"/>
              </a:lnSpc>
            </a:pPr>
          </a:p>
          <a:p>
            <a:pPr>
              <a:lnSpc>
                <a:spcPts val="4919"/>
              </a:lnSpc>
            </a:pPr>
            <a:r>
              <a:rPr lang="en-US" sz="3999" spc="47">
                <a:solidFill>
                  <a:srgbClr val="000000"/>
                </a:solidFill>
                <a:latin typeface="Montserrat"/>
              </a:rPr>
              <a:t>- VD: Face ID, Fingerprint, Iris Recognition, Voice Recognition, Palmprint, Handwriting Recognition,...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8805">
            <a:off x="-862430" y="9304375"/>
            <a:ext cx="4577760" cy="0"/>
          </a:xfrm>
          <a:prstGeom prst="line">
            <a:avLst/>
          </a:prstGeom>
          <a:ln cap="rnd" w="19050">
            <a:solidFill>
              <a:srgbClr val="3F3533"/>
            </a:solidFill>
            <a:prstDash val="solid"/>
            <a:headEnd type="none" len="sm" w="sm"/>
            <a:tailEnd type="none" len="sm" w="sm"/>
          </a:ln>
        </p:spPr>
      </p:sp>
      <p:sp>
        <p:nvSpPr>
          <p:cNvPr name="AutoShape 5" id="5"/>
          <p:cNvSpPr/>
          <p:nvPr/>
        </p:nvSpPr>
        <p:spPr>
          <a:xfrm rot="1878805">
            <a:off x="14520320" y="1054725"/>
            <a:ext cx="4577760" cy="0"/>
          </a:xfrm>
          <a:prstGeom prst="line">
            <a:avLst/>
          </a:prstGeom>
          <a:ln cap="rnd" w="19050">
            <a:solidFill>
              <a:srgbClr val="3F3533"/>
            </a:solidFill>
            <a:prstDash val="solid"/>
            <a:headEnd type="none" len="sm" w="sm"/>
            <a:tailEnd type="none" len="sm" w="sm"/>
          </a:ln>
        </p:spPr>
      </p:sp>
      <p:sp>
        <p:nvSpPr>
          <p:cNvPr name="AutoShape 6" id="6"/>
          <p:cNvSpPr/>
          <p:nvPr/>
        </p:nvSpPr>
        <p:spPr>
          <a:xfrm rot="8921194">
            <a:off x="14546496" y="9258801"/>
            <a:ext cx="4577760" cy="0"/>
          </a:xfrm>
          <a:prstGeom prst="line">
            <a:avLst/>
          </a:prstGeom>
          <a:ln cap="rnd" w="19050">
            <a:solidFill>
              <a:srgbClr val="3F3533"/>
            </a:solidFill>
            <a:prstDash val="solid"/>
            <a:headEnd type="none" len="sm" w="sm"/>
            <a:tailEnd type="none" len="sm" w="sm"/>
          </a:ln>
        </p:spPr>
      </p:sp>
      <p:sp>
        <p:nvSpPr>
          <p:cNvPr name="AutoShape 7" id="7"/>
          <p:cNvSpPr/>
          <p:nvPr/>
        </p:nvSpPr>
        <p:spPr>
          <a:xfrm rot="8921194">
            <a:off x="-836254" y="1009151"/>
            <a:ext cx="4577760" cy="0"/>
          </a:xfrm>
          <a:prstGeom prst="line">
            <a:avLst/>
          </a:prstGeom>
          <a:ln cap="rnd" w="19050">
            <a:solidFill>
              <a:srgbClr val="3F3533"/>
            </a:solidFill>
            <a:prstDash val="solid"/>
            <a:headEnd type="none" len="sm" w="sm"/>
            <a:tailEnd type="none" len="sm" w="sm"/>
          </a:ln>
        </p:spPr>
      </p:sp>
      <p:sp>
        <p:nvSpPr>
          <p:cNvPr name="TextBox 8" id="8"/>
          <p:cNvSpPr txBox="true"/>
          <p:nvPr/>
        </p:nvSpPr>
        <p:spPr>
          <a:xfrm rot="0">
            <a:off x="3154725" y="819920"/>
            <a:ext cx="11978550" cy="2114550"/>
          </a:xfrm>
          <a:prstGeom prst="rect">
            <a:avLst/>
          </a:prstGeom>
        </p:spPr>
        <p:txBody>
          <a:bodyPr anchor="t" rtlCol="false" tIns="0" lIns="0" bIns="0" rIns="0">
            <a:spAutoFit/>
          </a:bodyPr>
          <a:lstStyle/>
          <a:p>
            <a:pPr algn="ctr">
              <a:lnSpc>
                <a:spcPts val="8399"/>
              </a:lnSpc>
            </a:pPr>
            <a:r>
              <a:rPr lang="en-US" sz="6999">
                <a:solidFill>
                  <a:srgbClr val="000000"/>
                </a:solidFill>
                <a:latin typeface="Kelvinch Bold"/>
              </a:rPr>
              <a:t>Biometric recognition systems</a:t>
            </a:r>
          </a:p>
        </p:txBody>
      </p:sp>
      <p:sp>
        <p:nvSpPr>
          <p:cNvPr name="TextBox 9" id="9"/>
          <p:cNvSpPr txBox="true"/>
          <p:nvPr/>
        </p:nvSpPr>
        <p:spPr>
          <a:xfrm rot="0">
            <a:off x="760050" y="3182120"/>
            <a:ext cx="4789350" cy="742950"/>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1.2 Phân loại</a:t>
            </a:r>
          </a:p>
        </p:txBody>
      </p:sp>
      <p:sp>
        <p:nvSpPr>
          <p:cNvPr name="Freeform 10" id="10"/>
          <p:cNvSpPr/>
          <p:nvPr/>
        </p:nvSpPr>
        <p:spPr>
          <a:xfrm flipH="false" flipV="false" rot="0">
            <a:off x="-33495" y="-133463"/>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TextBox 11" id="11"/>
          <p:cNvSpPr txBox="true"/>
          <p:nvPr/>
        </p:nvSpPr>
        <p:spPr>
          <a:xfrm rot="0">
            <a:off x="1426450" y="4229870"/>
            <a:ext cx="16188270" cy="4947285"/>
          </a:xfrm>
          <a:prstGeom prst="rect">
            <a:avLst/>
          </a:prstGeom>
        </p:spPr>
        <p:txBody>
          <a:bodyPr anchor="t" rtlCol="false" tIns="0" lIns="0" bIns="0" rIns="0">
            <a:spAutoFit/>
          </a:bodyPr>
          <a:lstStyle/>
          <a:p>
            <a:pPr>
              <a:lnSpc>
                <a:spcPts val="4919"/>
              </a:lnSpc>
            </a:pPr>
            <a:r>
              <a:rPr lang="en-US" sz="3999" spc="47">
                <a:solidFill>
                  <a:srgbClr val="000000"/>
                </a:solidFill>
                <a:latin typeface="Montserrat"/>
              </a:rPr>
              <a:t>- </a:t>
            </a:r>
            <a:r>
              <a:rPr lang="en-US" sz="3999" spc="47">
                <a:solidFill>
                  <a:srgbClr val="000000"/>
                </a:solidFill>
                <a:latin typeface="Montserrat Bold"/>
              </a:rPr>
              <a:t>Sinh trắc học sinh học</a:t>
            </a:r>
            <a:r>
              <a:rPr lang="en-US" sz="3999" spc="47">
                <a:solidFill>
                  <a:srgbClr val="000000"/>
                </a:solidFill>
                <a:latin typeface="Montserrat"/>
              </a:rPr>
              <a:t>: các đặc điểm ở cấp độ di truyền và phân tử.</a:t>
            </a:r>
          </a:p>
          <a:p>
            <a:pPr>
              <a:lnSpc>
                <a:spcPts val="4919"/>
              </a:lnSpc>
            </a:pPr>
            <a:r>
              <a:rPr lang="en-US" sz="3999" spc="47">
                <a:solidFill>
                  <a:srgbClr val="000000"/>
                </a:solidFill>
                <a:latin typeface="Montserrat"/>
              </a:rPr>
              <a:t>           VD: DNA, máu hoặc một loại chất lỏng của cơ thể,...</a:t>
            </a:r>
          </a:p>
          <a:p>
            <a:pPr>
              <a:lnSpc>
                <a:spcPts val="4919"/>
              </a:lnSpc>
            </a:pPr>
            <a:r>
              <a:rPr lang="en-US" sz="3999" spc="47">
                <a:solidFill>
                  <a:srgbClr val="000000"/>
                </a:solidFill>
                <a:latin typeface="Montserrat"/>
              </a:rPr>
              <a:t>- </a:t>
            </a:r>
            <a:r>
              <a:rPr lang="en-US" sz="3999" spc="47">
                <a:solidFill>
                  <a:srgbClr val="000000"/>
                </a:solidFill>
                <a:latin typeface="Montserrat Bold"/>
              </a:rPr>
              <a:t>Sinh trắc học hình thái:</a:t>
            </a:r>
            <a:r>
              <a:rPr lang="en-US" sz="3999" spc="47">
                <a:solidFill>
                  <a:srgbClr val="000000"/>
                </a:solidFill>
                <a:latin typeface="Montserrat"/>
              </a:rPr>
              <a:t> Liên quan đến cấu trúc cơ thể.</a:t>
            </a:r>
          </a:p>
          <a:p>
            <a:pPr>
              <a:lnSpc>
                <a:spcPts val="4919"/>
              </a:lnSpc>
            </a:pPr>
            <a:r>
              <a:rPr lang="en-US" sz="3999" spc="47">
                <a:solidFill>
                  <a:srgbClr val="000000"/>
                </a:solidFill>
                <a:latin typeface="Montserrat"/>
              </a:rPr>
              <a:t>           VD: mắt, vân tay, khuôn mặt,...</a:t>
            </a:r>
          </a:p>
          <a:p>
            <a:pPr>
              <a:lnSpc>
                <a:spcPts val="4919"/>
              </a:lnSpc>
            </a:pPr>
            <a:r>
              <a:rPr lang="en-US" sz="3999" spc="47">
                <a:solidFill>
                  <a:srgbClr val="000000"/>
                </a:solidFill>
                <a:latin typeface="Montserrat"/>
              </a:rPr>
              <a:t>- </a:t>
            </a:r>
            <a:r>
              <a:rPr lang="en-US" sz="3999" spc="47">
                <a:solidFill>
                  <a:srgbClr val="000000"/>
                </a:solidFill>
                <a:latin typeface="Montserrat Bold"/>
              </a:rPr>
              <a:t>Sinh trắc học hành vi:</a:t>
            </a:r>
            <a:r>
              <a:rPr lang="en-US" sz="3999" spc="47">
                <a:solidFill>
                  <a:srgbClr val="000000"/>
                </a:solidFill>
                <a:latin typeface="Montserrat"/>
              </a:rPr>
              <a:t> dựa trên các mẫu duy nhất của mỗi người.</a:t>
            </a:r>
          </a:p>
          <a:p>
            <a:pPr>
              <a:lnSpc>
                <a:spcPts val="4919"/>
              </a:lnSpc>
            </a:pPr>
            <a:r>
              <a:rPr lang="en-US" sz="3999" spc="47">
                <a:solidFill>
                  <a:srgbClr val="000000"/>
                </a:solidFill>
                <a:latin typeface="Montserrat"/>
              </a:rPr>
              <a:t>           VD: cách đi lại, nói, gõ phím, chữ ký,...</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Freeform 3" id="3"/>
          <p:cNvSpPr/>
          <p:nvPr/>
        </p:nvSpPr>
        <p:spPr>
          <a:xfrm flipH="false" flipV="false" rot="0">
            <a:off x="549286" y="2027411"/>
            <a:ext cx="7239000" cy="4762500"/>
          </a:xfrm>
          <a:custGeom>
            <a:avLst/>
            <a:gdLst/>
            <a:ahLst/>
            <a:cxnLst/>
            <a:rect r="r" b="b" t="t" l="l"/>
            <a:pathLst>
              <a:path h="4762500" w="7239000">
                <a:moveTo>
                  <a:pt x="0" y="0"/>
                </a:moveTo>
                <a:lnTo>
                  <a:pt x="7239000" y="0"/>
                </a:lnTo>
                <a:lnTo>
                  <a:pt x="7239000" y="4762500"/>
                </a:lnTo>
                <a:lnTo>
                  <a:pt x="0" y="4762500"/>
                </a:lnTo>
                <a:lnTo>
                  <a:pt x="0" y="0"/>
                </a:lnTo>
                <a:close/>
              </a:path>
            </a:pathLst>
          </a:custGeom>
          <a:blipFill>
            <a:blip r:embed="rId3"/>
            <a:stretch>
              <a:fillRect l="0" t="0" r="-1163" b="-2511"/>
            </a:stretch>
          </a:blipFill>
        </p:spPr>
      </p:sp>
      <p:sp>
        <p:nvSpPr>
          <p:cNvPr name="Freeform 4" id="4"/>
          <p:cNvSpPr/>
          <p:nvPr/>
        </p:nvSpPr>
        <p:spPr>
          <a:xfrm flipH="false" flipV="false" rot="0">
            <a:off x="10440342" y="487727"/>
            <a:ext cx="6818958" cy="4114800"/>
          </a:xfrm>
          <a:custGeom>
            <a:avLst/>
            <a:gdLst/>
            <a:ahLst/>
            <a:cxnLst/>
            <a:rect r="r" b="b" t="t" l="l"/>
            <a:pathLst>
              <a:path h="4114800" w="6818958">
                <a:moveTo>
                  <a:pt x="0" y="0"/>
                </a:moveTo>
                <a:lnTo>
                  <a:pt x="6818958" y="0"/>
                </a:lnTo>
                <a:lnTo>
                  <a:pt x="6818958" y="4114800"/>
                </a:lnTo>
                <a:lnTo>
                  <a:pt x="0" y="4114800"/>
                </a:lnTo>
                <a:lnTo>
                  <a:pt x="0" y="0"/>
                </a:lnTo>
                <a:close/>
              </a:path>
            </a:pathLst>
          </a:custGeom>
          <a:blipFill>
            <a:blip r:embed="rId4"/>
            <a:stretch>
              <a:fillRect l="0" t="-15740" r="-9068" b="-2907"/>
            </a:stretch>
          </a:blipFill>
        </p:spPr>
      </p:sp>
      <p:sp>
        <p:nvSpPr>
          <p:cNvPr name="Freeform 5" id="5"/>
          <p:cNvSpPr/>
          <p:nvPr/>
        </p:nvSpPr>
        <p:spPr>
          <a:xfrm flipH="false" flipV="false" rot="0">
            <a:off x="8501685" y="5143500"/>
            <a:ext cx="7239000" cy="4775650"/>
          </a:xfrm>
          <a:custGeom>
            <a:avLst/>
            <a:gdLst/>
            <a:ahLst/>
            <a:cxnLst/>
            <a:rect r="r" b="b" t="t" l="l"/>
            <a:pathLst>
              <a:path h="4775650" w="7239000">
                <a:moveTo>
                  <a:pt x="0" y="0"/>
                </a:moveTo>
                <a:lnTo>
                  <a:pt x="7239000" y="0"/>
                </a:lnTo>
                <a:lnTo>
                  <a:pt x="7239000" y="4775650"/>
                </a:lnTo>
                <a:lnTo>
                  <a:pt x="0" y="4775650"/>
                </a:lnTo>
                <a:lnTo>
                  <a:pt x="0" y="0"/>
                </a:lnTo>
                <a:close/>
              </a:path>
            </a:pathLst>
          </a:custGeom>
          <a:blipFill>
            <a:blip r:embed="rId5"/>
            <a:stretch>
              <a:fillRect l="-208" t="0" r="-208" b="-64580"/>
            </a:stretch>
          </a:blipFill>
        </p:spPr>
      </p:sp>
      <p:sp>
        <p:nvSpPr>
          <p:cNvPr name="TextBox 6" id="6"/>
          <p:cNvSpPr txBox="true"/>
          <p:nvPr/>
        </p:nvSpPr>
        <p:spPr>
          <a:xfrm rot="0">
            <a:off x="0" y="7331300"/>
            <a:ext cx="8082585" cy="590550"/>
          </a:xfrm>
          <a:prstGeom prst="rect">
            <a:avLst/>
          </a:prstGeom>
        </p:spPr>
        <p:txBody>
          <a:bodyPr anchor="t" rtlCol="false" tIns="0" lIns="0" bIns="0" rIns="0">
            <a:spAutoFit/>
          </a:bodyPr>
          <a:lstStyle/>
          <a:p>
            <a:pPr algn="ctr">
              <a:lnSpc>
                <a:spcPts val="4799"/>
              </a:lnSpc>
              <a:spcBef>
                <a:spcPct val="0"/>
              </a:spcBef>
            </a:pPr>
            <a:r>
              <a:rPr lang="en-US" sz="3999">
                <a:solidFill>
                  <a:srgbClr val="000000"/>
                </a:solidFill>
                <a:latin typeface="Montserrat"/>
              </a:rPr>
              <a:t>Nhận diện khuôn mặt (Face ID)</a:t>
            </a:r>
          </a:p>
        </p:txBody>
      </p:sp>
      <p:sp>
        <p:nvSpPr>
          <p:cNvPr name="TextBox 7" id="7"/>
          <p:cNvSpPr txBox="true"/>
          <p:nvPr/>
        </p:nvSpPr>
        <p:spPr>
          <a:xfrm rot="0">
            <a:off x="7213997" y="1038225"/>
            <a:ext cx="2929414" cy="590550"/>
          </a:xfrm>
          <a:prstGeom prst="rect">
            <a:avLst/>
          </a:prstGeom>
        </p:spPr>
        <p:txBody>
          <a:bodyPr anchor="t" rtlCol="false" tIns="0" lIns="0" bIns="0" rIns="0">
            <a:spAutoFit/>
          </a:bodyPr>
          <a:lstStyle/>
          <a:p>
            <a:pPr algn="ctr">
              <a:lnSpc>
                <a:spcPts val="4799"/>
              </a:lnSpc>
              <a:spcBef>
                <a:spcPct val="0"/>
              </a:spcBef>
            </a:pPr>
            <a:r>
              <a:rPr lang="en-US" sz="3999">
                <a:solidFill>
                  <a:srgbClr val="000000"/>
                </a:solidFill>
                <a:latin typeface="Montserrat"/>
              </a:rPr>
              <a:t>ADN &amp; Máu</a:t>
            </a:r>
          </a:p>
        </p:txBody>
      </p:sp>
      <p:sp>
        <p:nvSpPr>
          <p:cNvPr name="TextBox 8" id="8"/>
          <p:cNvSpPr txBox="true"/>
          <p:nvPr/>
        </p:nvSpPr>
        <p:spPr>
          <a:xfrm rot="0">
            <a:off x="16047530" y="7331300"/>
            <a:ext cx="1767721" cy="590550"/>
          </a:xfrm>
          <a:prstGeom prst="rect">
            <a:avLst/>
          </a:prstGeom>
        </p:spPr>
        <p:txBody>
          <a:bodyPr anchor="t" rtlCol="false" tIns="0" lIns="0" bIns="0" rIns="0">
            <a:spAutoFit/>
          </a:bodyPr>
          <a:lstStyle/>
          <a:p>
            <a:pPr algn="ctr">
              <a:lnSpc>
                <a:spcPts val="4799"/>
              </a:lnSpc>
              <a:spcBef>
                <a:spcPct val="0"/>
              </a:spcBef>
            </a:pPr>
            <a:r>
              <a:rPr lang="en-US" sz="3999">
                <a:solidFill>
                  <a:srgbClr val="000000"/>
                </a:solidFill>
                <a:latin typeface="Montserrat"/>
              </a:rPr>
              <a:t>Chữ ký</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8805">
            <a:off x="14520320" y="1054725"/>
            <a:ext cx="4577760" cy="0"/>
          </a:xfrm>
          <a:prstGeom prst="line">
            <a:avLst/>
          </a:prstGeom>
          <a:ln cap="rnd" w="19050">
            <a:solidFill>
              <a:srgbClr val="3F3533"/>
            </a:solidFill>
            <a:prstDash val="solid"/>
            <a:headEnd type="none" len="sm" w="sm"/>
            <a:tailEnd type="none" len="sm" w="sm"/>
          </a:ln>
        </p:spPr>
      </p:sp>
      <p:sp>
        <p:nvSpPr>
          <p:cNvPr name="AutoShape 5" id="5"/>
          <p:cNvSpPr/>
          <p:nvPr/>
        </p:nvSpPr>
        <p:spPr>
          <a:xfrm flipH="true">
            <a:off x="9715500" y="4341719"/>
            <a:ext cx="28575" cy="4916591"/>
          </a:xfrm>
          <a:prstGeom prst="line">
            <a:avLst/>
          </a:prstGeom>
          <a:ln cap="rnd" w="19050">
            <a:solidFill>
              <a:srgbClr val="3F3533"/>
            </a:solidFill>
            <a:prstDash val="solid"/>
            <a:headEnd type="none" len="sm" w="sm"/>
            <a:tailEnd type="none" len="sm" w="sm"/>
          </a:ln>
        </p:spPr>
      </p:sp>
      <p:sp>
        <p:nvSpPr>
          <p:cNvPr name="TextBox 6" id="6"/>
          <p:cNvSpPr txBox="true"/>
          <p:nvPr/>
        </p:nvSpPr>
        <p:spPr>
          <a:xfrm rot="0">
            <a:off x="3154725" y="819920"/>
            <a:ext cx="11978550" cy="2114550"/>
          </a:xfrm>
          <a:prstGeom prst="rect">
            <a:avLst/>
          </a:prstGeom>
        </p:spPr>
        <p:txBody>
          <a:bodyPr anchor="t" rtlCol="false" tIns="0" lIns="0" bIns="0" rIns="0">
            <a:spAutoFit/>
          </a:bodyPr>
          <a:lstStyle/>
          <a:p>
            <a:pPr algn="ctr">
              <a:lnSpc>
                <a:spcPts val="8399"/>
              </a:lnSpc>
            </a:pPr>
            <a:r>
              <a:rPr lang="en-US" sz="6999">
                <a:solidFill>
                  <a:srgbClr val="000000"/>
                </a:solidFill>
                <a:latin typeface="Kelvinch Bold"/>
              </a:rPr>
              <a:t>Biometric recognition systems</a:t>
            </a:r>
          </a:p>
        </p:txBody>
      </p:sp>
      <p:sp>
        <p:nvSpPr>
          <p:cNvPr name="TextBox 7" id="7"/>
          <p:cNvSpPr txBox="true"/>
          <p:nvPr/>
        </p:nvSpPr>
        <p:spPr>
          <a:xfrm rot="0">
            <a:off x="760050" y="3182120"/>
            <a:ext cx="9742350" cy="742950"/>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1.3 Ưu điểm và nhược điểm</a:t>
            </a:r>
          </a:p>
        </p:txBody>
      </p:sp>
      <p:sp>
        <p:nvSpPr>
          <p:cNvPr name="Freeform 8" id="8"/>
          <p:cNvSpPr/>
          <p:nvPr/>
        </p:nvSpPr>
        <p:spPr>
          <a:xfrm flipH="false" flipV="false" rot="0">
            <a:off x="-33495" y="-133463"/>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TextBox 9" id="9"/>
          <p:cNvSpPr txBox="true"/>
          <p:nvPr/>
        </p:nvSpPr>
        <p:spPr>
          <a:xfrm rot="0">
            <a:off x="343455" y="4131681"/>
            <a:ext cx="9362521" cy="4947285"/>
          </a:xfrm>
          <a:prstGeom prst="rect">
            <a:avLst/>
          </a:prstGeom>
        </p:spPr>
        <p:txBody>
          <a:bodyPr anchor="t" rtlCol="false" tIns="0" lIns="0" bIns="0" rIns="0">
            <a:spAutoFit/>
          </a:bodyPr>
          <a:lstStyle/>
          <a:p>
            <a:pPr>
              <a:lnSpc>
                <a:spcPts val="4919"/>
              </a:lnSpc>
            </a:pPr>
            <a:r>
              <a:rPr lang="en-US" sz="3999" spc="47">
                <a:solidFill>
                  <a:srgbClr val="000000"/>
                </a:solidFill>
                <a:latin typeface="Montserrat"/>
              </a:rPr>
              <a:t>*Ưu điểm:</a:t>
            </a:r>
          </a:p>
          <a:p>
            <a:pPr>
              <a:lnSpc>
                <a:spcPts val="4919"/>
              </a:lnSpc>
            </a:pPr>
            <a:r>
              <a:rPr lang="en-US" sz="3999" spc="47">
                <a:solidFill>
                  <a:srgbClr val="000000"/>
                </a:solidFill>
                <a:latin typeface="Montserrat"/>
              </a:rPr>
              <a:t>- </a:t>
            </a:r>
            <a:r>
              <a:rPr lang="en-US" sz="3999" spc="47">
                <a:solidFill>
                  <a:srgbClr val="000000"/>
                </a:solidFill>
                <a:latin typeface="Montserrat Bold"/>
              </a:rPr>
              <a:t>Tiện lợi: </a:t>
            </a:r>
            <a:r>
              <a:rPr lang="en-US" sz="3999" spc="47">
                <a:solidFill>
                  <a:srgbClr val="000000"/>
                </a:solidFill>
                <a:latin typeface="Montserrat"/>
              </a:rPr>
              <a:t>luôn có sẵn trên người, không bị mất đi hay quên.</a:t>
            </a:r>
          </a:p>
          <a:p>
            <a:pPr>
              <a:lnSpc>
                <a:spcPts val="4919"/>
              </a:lnSpc>
            </a:pPr>
            <a:r>
              <a:rPr lang="en-US" sz="3999" spc="47">
                <a:solidFill>
                  <a:srgbClr val="000000"/>
                </a:solidFill>
                <a:latin typeface="Montserrat"/>
              </a:rPr>
              <a:t>- </a:t>
            </a:r>
            <a:r>
              <a:rPr lang="en-US" sz="3999" spc="47">
                <a:solidFill>
                  <a:srgbClr val="000000"/>
                </a:solidFill>
                <a:latin typeface="Montserrat Bold"/>
              </a:rPr>
              <a:t>Khó mạo danh : </a:t>
            </a:r>
            <a:r>
              <a:rPr lang="en-US" sz="3999" spc="47">
                <a:solidFill>
                  <a:srgbClr val="000000"/>
                </a:solidFill>
                <a:latin typeface="Montserrat"/>
              </a:rPr>
              <a:t>hầu như không thể bị đánh cắp như mật khẩu hoặc chìa khóa.</a:t>
            </a:r>
          </a:p>
          <a:p>
            <a:pPr>
              <a:lnSpc>
                <a:spcPts val="4919"/>
              </a:lnSpc>
            </a:pPr>
            <a:r>
              <a:rPr lang="en-US" sz="3999" spc="47">
                <a:solidFill>
                  <a:srgbClr val="000000"/>
                </a:solidFill>
                <a:latin typeface="Montserrat"/>
              </a:rPr>
              <a:t>- </a:t>
            </a:r>
            <a:r>
              <a:rPr lang="en-US" sz="3999" spc="47">
                <a:solidFill>
                  <a:srgbClr val="000000"/>
                </a:solidFill>
                <a:latin typeface="Montserrat Bold"/>
              </a:rPr>
              <a:t>Độ chính xác cao và nhanh chóng.</a:t>
            </a:r>
          </a:p>
        </p:txBody>
      </p:sp>
      <p:sp>
        <p:nvSpPr>
          <p:cNvPr name="TextBox 10" id="10"/>
          <p:cNvSpPr txBox="true"/>
          <p:nvPr/>
        </p:nvSpPr>
        <p:spPr>
          <a:xfrm rot="0">
            <a:off x="10215030" y="4229870"/>
            <a:ext cx="7653870" cy="3709035"/>
          </a:xfrm>
          <a:prstGeom prst="rect">
            <a:avLst/>
          </a:prstGeom>
        </p:spPr>
        <p:txBody>
          <a:bodyPr anchor="t" rtlCol="false" tIns="0" lIns="0" bIns="0" rIns="0">
            <a:spAutoFit/>
          </a:bodyPr>
          <a:lstStyle/>
          <a:p>
            <a:pPr>
              <a:lnSpc>
                <a:spcPts val="4919"/>
              </a:lnSpc>
            </a:pPr>
            <a:r>
              <a:rPr lang="en-US" sz="3999" spc="47">
                <a:solidFill>
                  <a:srgbClr val="000000"/>
                </a:solidFill>
                <a:latin typeface="Montserrat"/>
              </a:rPr>
              <a:t>*Nhược điểm:</a:t>
            </a:r>
          </a:p>
          <a:p>
            <a:pPr>
              <a:lnSpc>
                <a:spcPts val="4919"/>
              </a:lnSpc>
            </a:pPr>
            <a:r>
              <a:rPr lang="en-US" sz="3999" spc="47">
                <a:solidFill>
                  <a:srgbClr val="000000"/>
                </a:solidFill>
                <a:latin typeface="Montserrat Bold"/>
              </a:rPr>
              <a:t>Khó kiểm soát dữ liệu sinh trắc học: </a:t>
            </a:r>
            <a:r>
              <a:rPr lang="en-US" sz="3999" spc="47">
                <a:solidFill>
                  <a:srgbClr val="000000"/>
                </a:solidFill>
                <a:latin typeface="Montserrat"/>
              </a:rPr>
              <a:t>cá nhân khó kiểm soát được kho dữ liệu (thuộc sở hữu nhà cung cấp dịch vụ)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8805">
            <a:off x="14520320" y="1054725"/>
            <a:ext cx="4577760" cy="0"/>
          </a:xfrm>
          <a:prstGeom prst="line">
            <a:avLst/>
          </a:prstGeom>
          <a:ln cap="rnd" w="19050">
            <a:solidFill>
              <a:srgbClr val="3F3533"/>
            </a:solidFill>
            <a:prstDash val="solid"/>
            <a:headEnd type="none" len="sm" w="sm"/>
            <a:tailEnd type="none" len="sm" w="sm"/>
          </a:ln>
        </p:spPr>
      </p:sp>
      <p:sp>
        <p:nvSpPr>
          <p:cNvPr name="TextBox 5" id="5"/>
          <p:cNvSpPr txBox="true"/>
          <p:nvPr/>
        </p:nvSpPr>
        <p:spPr>
          <a:xfrm rot="0">
            <a:off x="3154725" y="819920"/>
            <a:ext cx="11978550" cy="2114550"/>
          </a:xfrm>
          <a:prstGeom prst="rect">
            <a:avLst/>
          </a:prstGeom>
        </p:spPr>
        <p:txBody>
          <a:bodyPr anchor="t" rtlCol="false" tIns="0" lIns="0" bIns="0" rIns="0">
            <a:spAutoFit/>
          </a:bodyPr>
          <a:lstStyle/>
          <a:p>
            <a:pPr algn="ctr">
              <a:lnSpc>
                <a:spcPts val="8399"/>
              </a:lnSpc>
            </a:pPr>
            <a:r>
              <a:rPr lang="en-US" sz="6999">
                <a:solidFill>
                  <a:srgbClr val="000000"/>
                </a:solidFill>
                <a:latin typeface="Kelvinch Bold"/>
              </a:rPr>
              <a:t>Biometric recognition systems</a:t>
            </a:r>
          </a:p>
        </p:txBody>
      </p:sp>
      <p:sp>
        <p:nvSpPr>
          <p:cNvPr name="TextBox 6" id="6"/>
          <p:cNvSpPr txBox="true"/>
          <p:nvPr/>
        </p:nvSpPr>
        <p:spPr>
          <a:xfrm rot="0">
            <a:off x="760050" y="3182120"/>
            <a:ext cx="9742350" cy="742950"/>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1.4 Quy trình hoạt động</a:t>
            </a:r>
          </a:p>
        </p:txBody>
      </p:sp>
      <p:sp>
        <p:nvSpPr>
          <p:cNvPr name="Freeform 7" id="7"/>
          <p:cNvSpPr/>
          <p:nvPr/>
        </p:nvSpPr>
        <p:spPr>
          <a:xfrm flipH="false" flipV="false" rot="0">
            <a:off x="-33495" y="-133463"/>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TextBox 8" id="8"/>
          <p:cNvSpPr txBox="true"/>
          <p:nvPr/>
        </p:nvSpPr>
        <p:spPr>
          <a:xfrm rot="0">
            <a:off x="1624445" y="4365673"/>
            <a:ext cx="16238175" cy="4312285"/>
          </a:xfrm>
          <a:prstGeom prst="rect">
            <a:avLst/>
          </a:prstGeom>
        </p:spPr>
        <p:txBody>
          <a:bodyPr anchor="t" rtlCol="false" tIns="0" lIns="0" bIns="0" rIns="0">
            <a:spAutoFit/>
          </a:bodyPr>
          <a:lstStyle/>
          <a:p>
            <a:pPr marL="863599" indent="-431800" lvl="1">
              <a:lnSpc>
                <a:spcPts val="5719"/>
              </a:lnSpc>
              <a:buFont typeface="Arial"/>
              <a:buChar char="•"/>
            </a:pPr>
            <a:r>
              <a:rPr lang="en-US" sz="3999" spc="47">
                <a:solidFill>
                  <a:srgbClr val="000000"/>
                </a:solidFill>
                <a:latin typeface="Montserrat"/>
              </a:rPr>
              <a:t> </a:t>
            </a:r>
            <a:r>
              <a:rPr lang="en-US" sz="3999" spc="47">
                <a:solidFill>
                  <a:srgbClr val="000000"/>
                </a:solidFill>
                <a:latin typeface="Montserrat Bold"/>
              </a:rPr>
              <a:t>Thu thập dữ liệu</a:t>
            </a:r>
            <a:r>
              <a:rPr lang="en-US" sz="3999" spc="47">
                <a:solidFill>
                  <a:srgbClr val="000000"/>
                </a:solidFill>
                <a:latin typeface="Montserrat"/>
              </a:rPr>
              <a:t>: những đặc điểm không thay đổi theo thời gian.</a:t>
            </a:r>
          </a:p>
          <a:p>
            <a:pPr marL="863599" indent="-431800" lvl="1">
              <a:lnSpc>
                <a:spcPts val="5719"/>
              </a:lnSpc>
              <a:buFont typeface="Arial"/>
              <a:buChar char="•"/>
            </a:pPr>
            <a:r>
              <a:rPr lang="en-US" sz="3999" spc="47">
                <a:solidFill>
                  <a:srgbClr val="000000"/>
                </a:solidFill>
                <a:latin typeface="Montserrat"/>
              </a:rPr>
              <a:t> </a:t>
            </a:r>
            <a:r>
              <a:rPr lang="en-US" sz="3999" spc="47">
                <a:solidFill>
                  <a:srgbClr val="000000"/>
                </a:solidFill>
                <a:latin typeface="Montserrat Bold"/>
              </a:rPr>
              <a:t>Chuyển đổi dữ liệu</a:t>
            </a:r>
            <a:r>
              <a:rPr lang="en-US" sz="3999" spc="47">
                <a:solidFill>
                  <a:srgbClr val="000000"/>
                </a:solidFill>
                <a:latin typeface="Montserrat"/>
              </a:rPr>
              <a:t>: mã hóa dữ liệu.</a:t>
            </a:r>
          </a:p>
          <a:p>
            <a:pPr marL="863599" indent="-431800" lvl="1">
              <a:lnSpc>
                <a:spcPts val="5719"/>
              </a:lnSpc>
              <a:buFont typeface="Arial"/>
              <a:buChar char="•"/>
            </a:pPr>
            <a:r>
              <a:rPr lang="en-US" sz="3999" spc="47">
                <a:solidFill>
                  <a:srgbClr val="000000"/>
                </a:solidFill>
                <a:latin typeface="Montserrat"/>
              </a:rPr>
              <a:t> </a:t>
            </a:r>
            <a:r>
              <a:rPr lang="en-US" sz="3999" spc="47">
                <a:solidFill>
                  <a:srgbClr val="000000"/>
                </a:solidFill>
                <a:latin typeface="Montserrat Bold"/>
              </a:rPr>
              <a:t>Lưu trữ dữ liệu</a:t>
            </a:r>
            <a:r>
              <a:rPr lang="en-US" sz="3999" spc="47">
                <a:solidFill>
                  <a:srgbClr val="000000"/>
                </a:solidFill>
                <a:latin typeface="Montserrat"/>
              </a:rPr>
              <a:t>: lưu trữ trên hệ thống và thiết bị.</a:t>
            </a:r>
          </a:p>
          <a:p>
            <a:pPr marL="863599" indent="-431800" lvl="1">
              <a:lnSpc>
                <a:spcPts val="5719"/>
              </a:lnSpc>
              <a:buFont typeface="Arial"/>
              <a:buChar char="•"/>
            </a:pPr>
            <a:r>
              <a:rPr lang="en-US" sz="3999" spc="47">
                <a:solidFill>
                  <a:srgbClr val="000000"/>
                </a:solidFill>
                <a:latin typeface="Montserrat"/>
              </a:rPr>
              <a:t> </a:t>
            </a:r>
            <a:r>
              <a:rPr lang="en-US" sz="3999" spc="47">
                <a:solidFill>
                  <a:srgbClr val="000000"/>
                </a:solidFill>
                <a:latin typeface="Montserrat Bold"/>
              </a:rPr>
              <a:t>Xác thực danh tính</a:t>
            </a:r>
            <a:r>
              <a:rPr lang="en-US" sz="3999" spc="47">
                <a:solidFill>
                  <a:srgbClr val="000000"/>
                </a:solidFill>
                <a:latin typeface="Montserrat"/>
              </a:rPr>
              <a:t>: cung cấp thông tin và đối chiếu.</a:t>
            </a:r>
          </a:p>
          <a:p>
            <a:pPr marL="863599" indent="-431800" lvl="1">
              <a:lnSpc>
                <a:spcPts val="5719"/>
              </a:lnSpc>
              <a:buFont typeface="Arial"/>
              <a:buChar char="•"/>
            </a:pPr>
            <a:r>
              <a:rPr lang="en-US" sz="3999" spc="47">
                <a:solidFill>
                  <a:srgbClr val="000000"/>
                </a:solidFill>
                <a:latin typeface="Montserrat Bold"/>
              </a:rPr>
              <a:t>Kết quả xác thực: </a:t>
            </a:r>
            <a:r>
              <a:rPr lang="en-US" sz="3999" spc="47">
                <a:solidFill>
                  <a:srgbClr val="000000"/>
                </a:solidFill>
                <a:latin typeface="Montserrat"/>
              </a:rPr>
              <a:t>cấp quyền truy cập.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8805">
            <a:off x="14520320" y="1054725"/>
            <a:ext cx="4577760" cy="0"/>
          </a:xfrm>
          <a:prstGeom prst="line">
            <a:avLst/>
          </a:prstGeom>
          <a:ln cap="rnd" w="19050">
            <a:solidFill>
              <a:srgbClr val="3F3533"/>
            </a:solidFill>
            <a:prstDash val="solid"/>
            <a:headEnd type="none" len="sm" w="sm"/>
            <a:tailEnd type="none" len="sm" w="sm"/>
          </a:ln>
        </p:spPr>
      </p:sp>
      <p:sp>
        <p:nvSpPr>
          <p:cNvPr name="AutoShape 5" id="5"/>
          <p:cNvSpPr/>
          <p:nvPr/>
        </p:nvSpPr>
        <p:spPr>
          <a:xfrm flipH="true">
            <a:off x="5998325" y="4239434"/>
            <a:ext cx="19050" cy="4650821"/>
          </a:xfrm>
          <a:prstGeom prst="line">
            <a:avLst/>
          </a:prstGeom>
          <a:ln cap="rnd" w="19050">
            <a:solidFill>
              <a:srgbClr val="3F3533"/>
            </a:solidFill>
            <a:prstDash val="solid"/>
            <a:headEnd type="none" len="sm" w="sm"/>
            <a:tailEnd type="none" len="sm" w="sm"/>
          </a:ln>
        </p:spPr>
      </p:sp>
      <p:sp>
        <p:nvSpPr>
          <p:cNvPr name="TextBox 6" id="6"/>
          <p:cNvSpPr txBox="true"/>
          <p:nvPr/>
        </p:nvSpPr>
        <p:spPr>
          <a:xfrm rot="0">
            <a:off x="3154725" y="819920"/>
            <a:ext cx="11978550" cy="2114550"/>
          </a:xfrm>
          <a:prstGeom prst="rect">
            <a:avLst/>
          </a:prstGeom>
        </p:spPr>
        <p:txBody>
          <a:bodyPr anchor="t" rtlCol="false" tIns="0" lIns="0" bIns="0" rIns="0">
            <a:spAutoFit/>
          </a:bodyPr>
          <a:lstStyle/>
          <a:p>
            <a:pPr algn="ctr">
              <a:lnSpc>
                <a:spcPts val="8399"/>
              </a:lnSpc>
            </a:pPr>
            <a:r>
              <a:rPr lang="en-US" sz="6999">
                <a:solidFill>
                  <a:srgbClr val="000000"/>
                </a:solidFill>
                <a:latin typeface="Kelvinch Bold"/>
              </a:rPr>
              <a:t>Biometric recognition systems</a:t>
            </a:r>
          </a:p>
        </p:txBody>
      </p:sp>
      <p:sp>
        <p:nvSpPr>
          <p:cNvPr name="TextBox 7" id="7"/>
          <p:cNvSpPr txBox="true"/>
          <p:nvPr/>
        </p:nvSpPr>
        <p:spPr>
          <a:xfrm rot="0">
            <a:off x="760050" y="3182120"/>
            <a:ext cx="9742350" cy="742950"/>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1.5 Rủi ro</a:t>
            </a:r>
          </a:p>
        </p:txBody>
      </p:sp>
      <p:sp>
        <p:nvSpPr>
          <p:cNvPr name="Freeform 8" id="8"/>
          <p:cNvSpPr/>
          <p:nvPr/>
        </p:nvSpPr>
        <p:spPr>
          <a:xfrm flipH="false" flipV="false" rot="0">
            <a:off x="-33495" y="-133463"/>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TextBox 9" id="9"/>
          <p:cNvSpPr txBox="true"/>
          <p:nvPr/>
        </p:nvSpPr>
        <p:spPr>
          <a:xfrm rot="0">
            <a:off x="1028700" y="4229870"/>
            <a:ext cx="4602525" cy="4328160"/>
          </a:xfrm>
          <a:prstGeom prst="rect">
            <a:avLst/>
          </a:prstGeom>
        </p:spPr>
        <p:txBody>
          <a:bodyPr anchor="t" rtlCol="false" tIns="0" lIns="0" bIns="0" rIns="0">
            <a:spAutoFit/>
          </a:bodyPr>
          <a:lstStyle/>
          <a:p>
            <a:pPr>
              <a:lnSpc>
                <a:spcPts val="4919"/>
              </a:lnSpc>
            </a:pPr>
            <a:r>
              <a:rPr lang="en-US" sz="3999" spc="47">
                <a:solidFill>
                  <a:srgbClr val="000000"/>
                </a:solidFill>
                <a:latin typeface="Montserrat"/>
              </a:rPr>
              <a:t>- Thông tin cá nhân của người dùng dễ bị rò rỉ.</a:t>
            </a:r>
          </a:p>
          <a:p>
            <a:pPr>
              <a:lnSpc>
                <a:spcPts val="4919"/>
              </a:lnSpc>
            </a:pPr>
          </a:p>
          <a:p>
            <a:pPr>
              <a:lnSpc>
                <a:spcPts val="4919"/>
              </a:lnSpc>
            </a:pPr>
            <a:r>
              <a:rPr lang="en-US" sz="3999" spc="47">
                <a:solidFill>
                  <a:srgbClr val="000000"/>
                </a:solidFill>
                <a:latin typeface="Montserrat"/>
              </a:rPr>
              <a:t>- Khả năng giả mạo, đánh cắp danh tính.</a:t>
            </a:r>
          </a:p>
        </p:txBody>
      </p:sp>
      <p:sp>
        <p:nvSpPr>
          <p:cNvPr name="TextBox 10" id="10"/>
          <p:cNvSpPr txBox="true"/>
          <p:nvPr/>
        </p:nvSpPr>
        <p:spPr>
          <a:xfrm rot="0">
            <a:off x="6688638" y="4324052"/>
            <a:ext cx="11035437" cy="3089910"/>
          </a:xfrm>
          <a:prstGeom prst="rect">
            <a:avLst/>
          </a:prstGeom>
        </p:spPr>
        <p:txBody>
          <a:bodyPr anchor="t" rtlCol="false" tIns="0" lIns="0" bIns="0" rIns="0">
            <a:spAutoFit/>
          </a:bodyPr>
          <a:lstStyle/>
          <a:p>
            <a:pPr>
              <a:lnSpc>
                <a:spcPts val="4919"/>
              </a:lnSpc>
            </a:pPr>
            <a:r>
              <a:rPr lang="en-US" sz="3999" spc="47">
                <a:solidFill>
                  <a:srgbClr val="000000"/>
                </a:solidFill>
                <a:latin typeface="Montserrat"/>
              </a:rPr>
              <a:t>Các nhà nghiên cứu tại ĐH Bắc Carolina đã sử dụng hình ảnh của 20 tình nguyện viên để xây dựng mô hình 3D khuôn mặt. Và thành công xâm phạm 4 trong 5 hệ thống bảo mật trong vòng 2 ngày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3E7F0"/>
        </a:solidFill>
      </p:bgPr>
    </p:bg>
    <p:spTree>
      <p:nvGrpSpPr>
        <p:cNvPr id="1" name=""/>
        <p:cNvGrpSpPr/>
        <p:nvPr/>
      </p:nvGrpSpPr>
      <p:grpSpPr>
        <a:xfrm>
          <a:off x="0" y="0"/>
          <a:ext cx="0" cy="0"/>
          <a:chOff x="0" y="0"/>
          <a:chExt cx="0" cy="0"/>
        </a:xfrm>
      </p:grpSpPr>
      <p:sp>
        <p:nvSpPr>
          <p:cNvPr name="AutoShape 2" id="2"/>
          <p:cNvSpPr/>
          <p:nvPr/>
        </p:nvSpPr>
        <p:spPr>
          <a:xfrm rot="10544">
            <a:off x="-173719" y="538675"/>
            <a:ext cx="18632038" cy="0"/>
          </a:xfrm>
          <a:prstGeom prst="line">
            <a:avLst/>
          </a:prstGeom>
          <a:ln cap="rnd" w="19050">
            <a:solidFill>
              <a:srgbClr val="3F3533"/>
            </a:solidFill>
            <a:prstDash val="solid"/>
            <a:headEnd type="none" len="sm" w="sm"/>
            <a:tailEnd type="none" len="sm" w="sm"/>
          </a:ln>
        </p:spPr>
      </p:sp>
      <p:sp>
        <p:nvSpPr>
          <p:cNvPr name="AutoShape 3" id="3"/>
          <p:cNvSpPr/>
          <p:nvPr/>
        </p:nvSpPr>
        <p:spPr>
          <a:xfrm rot="10544">
            <a:off x="-173719" y="9745375"/>
            <a:ext cx="18632038" cy="0"/>
          </a:xfrm>
          <a:prstGeom prst="line">
            <a:avLst/>
          </a:prstGeom>
          <a:ln cap="rnd" w="19050">
            <a:solidFill>
              <a:srgbClr val="3F3533"/>
            </a:solidFill>
            <a:prstDash val="solid"/>
            <a:headEnd type="none" len="sm" w="sm"/>
            <a:tailEnd type="none" len="sm" w="sm"/>
          </a:ln>
        </p:spPr>
      </p:sp>
      <p:sp>
        <p:nvSpPr>
          <p:cNvPr name="AutoShape 4" id="4"/>
          <p:cNvSpPr/>
          <p:nvPr/>
        </p:nvSpPr>
        <p:spPr>
          <a:xfrm rot="1878805">
            <a:off x="14520320" y="1054725"/>
            <a:ext cx="4577760" cy="0"/>
          </a:xfrm>
          <a:prstGeom prst="line">
            <a:avLst/>
          </a:prstGeom>
          <a:ln cap="rnd" w="19050">
            <a:solidFill>
              <a:srgbClr val="3F3533"/>
            </a:solidFill>
            <a:prstDash val="solid"/>
            <a:headEnd type="none" len="sm" w="sm"/>
            <a:tailEnd type="none" len="sm" w="sm"/>
          </a:ln>
        </p:spPr>
      </p:sp>
      <p:sp>
        <p:nvSpPr>
          <p:cNvPr name="AutoShape 5" id="5"/>
          <p:cNvSpPr/>
          <p:nvPr/>
        </p:nvSpPr>
        <p:spPr>
          <a:xfrm flipH="true">
            <a:off x="5998325" y="4239434"/>
            <a:ext cx="19050" cy="4650821"/>
          </a:xfrm>
          <a:prstGeom prst="line">
            <a:avLst/>
          </a:prstGeom>
          <a:ln cap="rnd" w="19050">
            <a:solidFill>
              <a:srgbClr val="3F3533"/>
            </a:solidFill>
            <a:prstDash val="solid"/>
            <a:headEnd type="none" len="sm" w="sm"/>
            <a:tailEnd type="none" len="sm" w="sm"/>
          </a:ln>
        </p:spPr>
      </p:sp>
      <p:sp>
        <p:nvSpPr>
          <p:cNvPr name="TextBox 6" id="6"/>
          <p:cNvSpPr txBox="true"/>
          <p:nvPr/>
        </p:nvSpPr>
        <p:spPr>
          <a:xfrm rot="0">
            <a:off x="3154725" y="819920"/>
            <a:ext cx="11978550" cy="2114550"/>
          </a:xfrm>
          <a:prstGeom prst="rect">
            <a:avLst/>
          </a:prstGeom>
        </p:spPr>
        <p:txBody>
          <a:bodyPr anchor="t" rtlCol="false" tIns="0" lIns="0" bIns="0" rIns="0">
            <a:spAutoFit/>
          </a:bodyPr>
          <a:lstStyle/>
          <a:p>
            <a:pPr algn="ctr">
              <a:lnSpc>
                <a:spcPts val="8399"/>
              </a:lnSpc>
            </a:pPr>
            <a:r>
              <a:rPr lang="en-US" sz="6999">
                <a:solidFill>
                  <a:srgbClr val="000000"/>
                </a:solidFill>
                <a:latin typeface="Kelvinch Bold"/>
              </a:rPr>
              <a:t>Biometric recognition systems</a:t>
            </a:r>
          </a:p>
        </p:txBody>
      </p:sp>
      <p:sp>
        <p:nvSpPr>
          <p:cNvPr name="TextBox 7" id="7"/>
          <p:cNvSpPr txBox="true"/>
          <p:nvPr/>
        </p:nvSpPr>
        <p:spPr>
          <a:xfrm rot="0">
            <a:off x="760050" y="3182120"/>
            <a:ext cx="9742350" cy="742950"/>
          </a:xfrm>
          <a:prstGeom prst="rect">
            <a:avLst/>
          </a:prstGeom>
        </p:spPr>
        <p:txBody>
          <a:bodyPr anchor="t" rtlCol="false" tIns="0" lIns="0" bIns="0" rIns="0">
            <a:spAutoFit/>
          </a:bodyPr>
          <a:lstStyle/>
          <a:p>
            <a:pPr algn="l">
              <a:lnSpc>
                <a:spcPts val="5999"/>
              </a:lnSpc>
            </a:pPr>
            <a:r>
              <a:rPr lang="en-US" sz="4999">
                <a:solidFill>
                  <a:srgbClr val="000000"/>
                </a:solidFill>
                <a:latin typeface="Kelvinch Bold"/>
              </a:rPr>
              <a:t>1.5 Rủi ro</a:t>
            </a:r>
          </a:p>
        </p:txBody>
      </p:sp>
      <p:sp>
        <p:nvSpPr>
          <p:cNvPr name="Freeform 8" id="8"/>
          <p:cNvSpPr/>
          <p:nvPr/>
        </p:nvSpPr>
        <p:spPr>
          <a:xfrm flipH="false" flipV="false" rot="0">
            <a:off x="-33495" y="-133463"/>
            <a:ext cx="2919890" cy="1613239"/>
          </a:xfrm>
          <a:custGeom>
            <a:avLst/>
            <a:gdLst/>
            <a:ahLst/>
            <a:cxnLst/>
            <a:rect r="r" b="b" t="t" l="l"/>
            <a:pathLst>
              <a:path h="1613239" w="2919890">
                <a:moveTo>
                  <a:pt x="0" y="0"/>
                </a:moveTo>
                <a:lnTo>
                  <a:pt x="2919890" y="0"/>
                </a:lnTo>
                <a:lnTo>
                  <a:pt x="2919890" y="1613239"/>
                </a:lnTo>
                <a:lnTo>
                  <a:pt x="0" y="1613239"/>
                </a:lnTo>
                <a:lnTo>
                  <a:pt x="0" y="0"/>
                </a:lnTo>
                <a:close/>
              </a:path>
            </a:pathLst>
          </a:custGeom>
          <a:blipFill>
            <a:blip r:embed="rId2"/>
            <a:stretch>
              <a:fillRect l="0" t="0" r="0" b="0"/>
            </a:stretch>
          </a:blipFill>
        </p:spPr>
      </p:sp>
      <p:sp>
        <p:nvSpPr>
          <p:cNvPr name="TextBox 9" id="9"/>
          <p:cNvSpPr txBox="true"/>
          <p:nvPr/>
        </p:nvSpPr>
        <p:spPr>
          <a:xfrm rot="0">
            <a:off x="1028700" y="4229870"/>
            <a:ext cx="4602525" cy="4328160"/>
          </a:xfrm>
          <a:prstGeom prst="rect">
            <a:avLst/>
          </a:prstGeom>
        </p:spPr>
        <p:txBody>
          <a:bodyPr anchor="t" rtlCol="false" tIns="0" lIns="0" bIns="0" rIns="0">
            <a:spAutoFit/>
          </a:bodyPr>
          <a:lstStyle/>
          <a:p>
            <a:pPr>
              <a:lnSpc>
                <a:spcPts val="4919"/>
              </a:lnSpc>
            </a:pPr>
            <a:r>
              <a:rPr lang="en-US" sz="3999" spc="47">
                <a:solidFill>
                  <a:srgbClr val="000000"/>
                </a:solidFill>
                <a:latin typeface="Montserrat"/>
              </a:rPr>
              <a:t>- Thông tin cá nhân của người dùng dễ bị rò rỉ.</a:t>
            </a:r>
          </a:p>
          <a:p>
            <a:pPr>
              <a:lnSpc>
                <a:spcPts val="4919"/>
              </a:lnSpc>
            </a:pPr>
          </a:p>
          <a:p>
            <a:pPr>
              <a:lnSpc>
                <a:spcPts val="4919"/>
              </a:lnSpc>
            </a:pPr>
            <a:r>
              <a:rPr lang="en-US" sz="3999" spc="47">
                <a:solidFill>
                  <a:srgbClr val="000000"/>
                </a:solidFill>
                <a:latin typeface="Montserrat"/>
              </a:rPr>
              <a:t>- Khả năng giả mạo, đánh cắp danh tính.</a:t>
            </a:r>
          </a:p>
        </p:txBody>
      </p:sp>
      <p:sp>
        <p:nvSpPr>
          <p:cNvPr name="TextBox 10" id="10"/>
          <p:cNvSpPr txBox="true"/>
          <p:nvPr/>
        </p:nvSpPr>
        <p:spPr>
          <a:xfrm rot="0">
            <a:off x="6688638" y="4324052"/>
            <a:ext cx="11035437" cy="3089910"/>
          </a:xfrm>
          <a:prstGeom prst="rect">
            <a:avLst/>
          </a:prstGeom>
        </p:spPr>
        <p:txBody>
          <a:bodyPr anchor="t" rtlCol="false" tIns="0" lIns="0" bIns="0" rIns="0">
            <a:spAutoFit/>
          </a:bodyPr>
          <a:lstStyle/>
          <a:p>
            <a:pPr>
              <a:lnSpc>
                <a:spcPts val="4919"/>
              </a:lnSpc>
            </a:pPr>
            <a:r>
              <a:rPr lang="en-US" sz="3999" spc="47">
                <a:solidFill>
                  <a:srgbClr val="000000"/>
                </a:solidFill>
                <a:latin typeface="Montserrat"/>
              </a:rPr>
              <a:t>Câu lạc bộ máy tính của Đức đã giả mạo TouchID của iPhone trong 2 ngày kể từ ngày phát hành. Chỉ bằng cách chụp ảnh dấu vân tay trên mặt kính và mở khóa iPhone 5s.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DAFyCJ4A0UU</dc:identifier>
  <dcterms:modified xsi:type="dcterms:W3CDTF">2011-08-01T06:04:30Z</dcterms:modified>
  <cp:revision>1</cp:revision>
  <dc:title>IRIS RECOGNITION</dc:title>
</cp:coreProperties>
</file>